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Lst>
  <p:notesMasterIdLst>
    <p:notesMasterId r:id="rId17"/>
  </p:notesMasterIdLst>
  <p:sldIdLst>
    <p:sldId id="256" r:id="rId4"/>
    <p:sldId id="257" r:id="rId5"/>
    <p:sldId id="260" r:id="rId6"/>
    <p:sldId id="261" r:id="rId7"/>
    <p:sldId id="262" r:id="rId8"/>
    <p:sldId id="265" r:id="rId9"/>
    <p:sldId id="268" r:id="rId10"/>
    <p:sldId id="269" r:id="rId11"/>
    <p:sldId id="270" r:id="rId12"/>
    <p:sldId id="271" r:id="rId13"/>
    <p:sldId id="275" r:id="rId14"/>
    <p:sldId id="274" r:id="rId15"/>
    <p:sldId id="276" r:id="rId16"/>
  </p:sldIdLst>
  <p:sldSz cx="12192000" cy="6858000"/>
  <p:notesSz cx="6735763" cy="9871075"/>
  <p:defaultTextStyle>
    <a:defPPr>
      <a:defRPr lang="en-GB"/>
    </a:defPPr>
    <a:lvl1pPr algn="l" defTabSz="449263" rtl="0" eaLnBrk="0" fontAlgn="base" hangingPunct="0">
      <a:spcBef>
        <a:spcPct val="0"/>
      </a:spcBef>
      <a:spcAft>
        <a:spcPct val="0"/>
      </a:spcAft>
      <a:defRPr sz="2400" kern="1200">
        <a:solidFill>
          <a:schemeClr val="bg1"/>
        </a:solidFill>
        <a:latin typeface="Arial" charset="0"/>
        <a:ea typeface="ヒラギノ角ゴ Pro W3" charset="0"/>
        <a:cs typeface="ヒラギノ角ゴ Pro W3" charset="0"/>
      </a:defRPr>
    </a:lvl1pPr>
    <a:lvl2pPr marL="742950" indent="-285750" algn="l" defTabSz="449263" rtl="0" eaLnBrk="0" fontAlgn="base" hangingPunct="0">
      <a:spcBef>
        <a:spcPct val="0"/>
      </a:spcBef>
      <a:spcAft>
        <a:spcPct val="0"/>
      </a:spcAft>
      <a:defRPr sz="2400" kern="1200">
        <a:solidFill>
          <a:schemeClr val="bg1"/>
        </a:solidFill>
        <a:latin typeface="Arial" charset="0"/>
        <a:ea typeface="ヒラギノ角ゴ Pro W3" charset="0"/>
        <a:cs typeface="ヒラギノ角ゴ Pro W3" charset="0"/>
      </a:defRPr>
    </a:lvl2pPr>
    <a:lvl3pPr marL="1143000" indent="-228600" algn="l" defTabSz="449263" rtl="0" eaLnBrk="0" fontAlgn="base" hangingPunct="0">
      <a:spcBef>
        <a:spcPct val="0"/>
      </a:spcBef>
      <a:spcAft>
        <a:spcPct val="0"/>
      </a:spcAft>
      <a:defRPr sz="2400" kern="1200">
        <a:solidFill>
          <a:schemeClr val="bg1"/>
        </a:solidFill>
        <a:latin typeface="Arial" charset="0"/>
        <a:ea typeface="ヒラギノ角ゴ Pro W3" charset="0"/>
        <a:cs typeface="ヒラギノ角ゴ Pro W3" charset="0"/>
      </a:defRPr>
    </a:lvl3pPr>
    <a:lvl4pPr marL="1600200" indent="-228600" algn="l" defTabSz="449263" rtl="0" eaLnBrk="0" fontAlgn="base" hangingPunct="0">
      <a:spcBef>
        <a:spcPct val="0"/>
      </a:spcBef>
      <a:spcAft>
        <a:spcPct val="0"/>
      </a:spcAft>
      <a:defRPr sz="2400" kern="1200">
        <a:solidFill>
          <a:schemeClr val="bg1"/>
        </a:solidFill>
        <a:latin typeface="Arial" charset="0"/>
        <a:ea typeface="ヒラギノ角ゴ Pro W3" charset="0"/>
        <a:cs typeface="ヒラギノ角ゴ Pro W3" charset="0"/>
      </a:defRPr>
    </a:lvl4pPr>
    <a:lvl5pPr marL="2057400" indent="-228600" algn="l" defTabSz="449263" rtl="0" eaLnBrk="0" fontAlgn="base" hangingPunct="0">
      <a:spcBef>
        <a:spcPct val="0"/>
      </a:spcBef>
      <a:spcAft>
        <a:spcPct val="0"/>
      </a:spcAft>
      <a:defRPr sz="2400" kern="1200">
        <a:solidFill>
          <a:schemeClr val="bg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bg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bg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bg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bg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6" clrIdx="0"/>
  <p:cmAuthor id="2" name="Microsoft Office User" initials="Office [2]" lastIdx="1" clrIdx="1"/>
  <p:cmAuthor id="3" name="Microsoft Office User" initials="Office [3]" lastIdx="1" clrIdx="2"/>
  <p:cmAuthor id="4" name="Microsoft Office User" initials="Office [4]" lastIdx="1" clrIdx="3"/>
  <p:cmAuthor id="5" name="Microsoft Office User" initials="Office [5]"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271D"/>
    <a:srgbClr val="E647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38"/>
    <p:restoredTop sz="51197" autoAdjust="0"/>
  </p:normalViewPr>
  <p:slideViewPr>
    <p:cSldViewPr snapToGrid="0" snapToObjects="1">
      <p:cViewPr>
        <p:scale>
          <a:sx n="75" d="100"/>
          <a:sy n="75" d="100"/>
        </p:scale>
        <p:origin x="-198"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D78FC2C8-82F4-458A-AB2F-09BCA064591D}" type="datetimeFigureOut">
              <a:rPr lang="en-GB" smtClean="0"/>
              <a:t>03/07/2023</a:t>
            </a:fld>
            <a:endParaRPr lang="en-GB"/>
          </a:p>
        </p:txBody>
      </p:sp>
      <p:sp>
        <p:nvSpPr>
          <p:cNvPr id="4" name="Slide Image Placeholder 3"/>
          <p:cNvSpPr>
            <a:spLocks noGrp="1" noRot="1" noChangeAspect="1"/>
          </p:cNvSpPr>
          <p:nvPr>
            <p:ph type="sldImg" idx="2"/>
          </p:nvPr>
        </p:nvSpPr>
        <p:spPr>
          <a:xfrm>
            <a:off x="406400"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100" y="4749800"/>
            <a:ext cx="5389563" cy="38877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5775"/>
            <a:ext cx="291941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4763" y="9375775"/>
            <a:ext cx="2919412" cy="495300"/>
          </a:xfrm>
          <a:prstGeom prst="rect">
            <a:avLst/>
          </a:prstGeom>
        </p:spPr>
        <p:txBody>
          <a:bodyPr vert="horz" lIns="91440" tIns="45720" rIns="91440" bIns="45720" rtlCol="0" anchor="b"/>
          <a:lstStyle>
            <a:lvl1pPr algn="r">
              <a:defRPr sz="1200"/>
            </a:lvl1pPr>
          </a:lstStyle>
          <a:p>
            <a:fld id="{A21538FA-DA96-4B63-BBDC-71DCAE81E716}" type="slidenum">
              <a:rPr lang="en-GB" smtClean="0"/>
              <a:t>‹#›</a:t>
            </a:fld>
            <a:endParaRPr lang="en-GB"/>
          </a:p>
        </p:txBody>
      </p:sp>
    </p:spTree>
    <p:extLst>
      <p:ext uri="{BB962C8B-B14F-4D97-AF65-F5344CB8AC3E}">
        <p14:creationId xmlns:p14="http://schemas.microsoft.com/office/powerpoint/2010/main" val="2914499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 I’m [name], thanks for joining us today. I’d like to share some information from Sheffield is Sweet Enough. This is an initiative from Sheffield City Council that aims to help local families make healthy food choices. </a:t>
            </a:r>
          </a:p>
          <a:p>
            <a:endParaRPr lang="en-GB" dirty="0"/>
          </a:p>
        </p:txBody>
      </p:sp>
      <p:sp>
        <p:nvSpPr>
          <p:cNvPr id="4" name="Slide Number Placeholder 3"/>
          <p:cNvSpPr>
            <a:spLocks noGrp="1"/>
          </p:cNvSpPr>
          <p:nvPr>
            <p:ph type="sldNum" sz="quarter" idx="5"/>
          </p:nvPr>
        </p:nvSpPr>
        <p:spPr/>
        <p:txBody>
          <a:bodyPr/>
          <a:lstStyle/>
          <a:p>
            <a:fld id="{A21538FA-DA96-4B63-BBDC-71DCAE81E716}" type="slidenum">
              <a:rPr lang="en-GB" smtClean="0"/>
              <a:t>1</a:t>
            </a:fld>
            <a:endParaRPr lang="en-GB"/>
          </a:p>
        </p:txBody>
      </p:sp>
    </p:spTree>
    <p:extLst>
      <p:ext uri="{BB962C8B-B14F-4D97-AF65-F5344CB8AC3E}">
        <p14:creationId xmlns:p14="http://schemas.microsoft.com/office/powerpoint/2010/main" val="2648588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Bear in mind, some low sugar items, such as crisps, are high in fat, which is also bad for our health. Low sugar, low salt, low fat is always the healthiest option. Always check the traffic light system for other key ingredients that might be red and amber. </a:t>
            </a:r>
          </a:p>
        </p:txBody>
      </p:sp>
      <p:sp>
        <p:nvSpPr>
          <p:cNvPr id="4" name="Slide Number Placeholder 3"/>
          <p:cNvSpPr>
            <a:spLocks noGrp="1"/>
          </p:cNvSpPr>
          <p:nvPr>
            <p:ph type="sldNum" sz="quarter" idx="5"/>
          </p:nvPr>
        </p:nvSpPr>
        <p:spPr/>
        <p:txBody>
          <a:bodyPr/>
          <a:lstStyle/>
          <a:p>
            <a:fld id="{A21538FA-DA96-4B63-BBDC-71DCAE81E716}" type="slidenum">
              <a:rPr lang="en-GB" smtClean="0"/>
              <a:t>10</a:t>
            </a:fld>
            <a:endParaRPr lang="en-GB"/>
          </a:p>
        </p:txBody>
      </p:sp>
    </p:spTree>
    <p:extLst>
      <p:ext uri="{BB962C8B-B14F-4D97-AF65-F5344CB8AC3E}">
        <p14:creationId xmlns:p14="http://schemas.microsoft.com/office/powerpoint/2010/main" val="414387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well as selecting healthy options when you shop, there are things you can do as a family to help reduce the amount of sugar children consume. </a:t>
            </a:r>
          </a:p>
          <a:p>
            <a:endParaRPr lang="en-GB" dirty="0"/>
          </a:p>
          <a:p>
            <a:r>
              <a:rPr lang="en-GB" dirty="0"/>
              <a:t>Let children choose – give them more control over the foods they eat and encourage experimentation</a:t>
            </a:r>
          </a:p>
          <a:p>
            <a:r>
              <a:rPr lang="en-GB" dirty="0"/>
              <a:t>Cook more homemade meals – this helps to reduce the amount of added sugar in meals</a:t>
            </a:r>
          </a:p>
          <a:p>
            <a:r>
              <a:rPr lang="en-GB" dirty="0"/>
              <a:t>Avoid or limit sugary drinks – stick to water or milk rather than juice boxes or fizzy drinks. Let children make their own juice with sparkling water and no-added sugar cordial.</a:t>
            </a:r>
          </a:p>
          <a:p>
            <a:pPr algn="l"/>
            <a:r>
              <a:rPr lang="en-GB" dirty="0"/>
              <a:t>Stock up on healthy snacks – give them healthy finger foods such as rice cakes and cooked vegetable pieces. </a:t>
            </a:r>
          </a:p>
          <a:p>
            <a:pPr algn="l"/>
            <a:r>
              <a:rPr lang="en-GB" dirty="0"/>
              <a:t>Switch to plain yoghurts – Try Greek yoghurt mixed with fruit pieces instead of sweetened yoghurts</a:t>
            </a:r>
          </a:p>
          <a:p>
            <a:pPr algn="l"/>
            <a:r>
              <a:rPr lang="en-GB" dirty="0"/>
              <a:t>Offer whole fruit instead of juices – Whole pieces of fruit contain less sugar and more fibre than juices and smoothies</a:t>
            </a:r>
          </a:p>
          <a:p>
            <a:pPr algn="l"/>
            <a:r>
              <a:rPr lang="en-GB" dirty="0"/>
              <a:t>Offer lots of water – children crave sugary snacks when they are dehydrated</a:t>
            </a:r>
          </a:p>
          <a:p>
            <a:pPr algn="l"/>
            <a:endParaRPr lang="en-GB" dirty="0"/>
          </a:p>
          <a:p>
            <a:endParaRPr lang="en-GB" dirty="0"/>
          </a:p>
          <a:p>
            <a:pPr algn="l"/>
            <a:endParaRPr lang="en-GB" dirty="0"/>
          </a:p>
        </p:txBody>
      </p:sp>
      <p:sp>
        <p:nvSpPr>
          <p:cNvPr id="4" name="Slide Number Placeholder 3"/>
          <p:cNvSpPr>
            <a:spLocks noGrp="1"/>
          </p:cNvSpPr>
          <p:nvPr>
            <p:ph type="sldNum" sz="quarter" idx="5"/>
          </p:nvPr>
        </p:nvSpPr>
        <p:spPr/>
        <p:txBody>
          <a:bodyPr/>
          <a:lstStyle/>
          <a:p>
            <a:fld id="{A21538FA-DA96-4B63-BBDC-71DCAE81E716}" type="slidenum">
              <a:rPr lang="en-GB" smtClean="0"/>
              <a:t>11</a:t>
            </a:fld>
            <a:endParaRPr lang="en-GB"/>
          </a:p>
        </p:txBody>
      </p:sp>
    </p:spTree>
    <p:extLst>
      <p:ext uri="{BB962C8B-B14F-4D97-AF65-F5344CB8AC3E}">
        <p14:creationId xmlns:p14="http://schemas.microsoft.com/office/powerpoint/2010/main" val="3674038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some simple games you can play with your toddler at home and in the supermarket to help them spot sugar heroes. </a:t>
            </a:r>
          </a:p>
          <a:p>
            <a:endParaRPr lang="en-GB" dirty="0"/>
          </a:p>
          <a:p>
            <a:r>
              <a:rPr lang="en-GB" dirty="0"/>
              <a:t>Look in your cupboards together and pick out some products with the traffic light system on the front.</a:t>
            </a:r>
          </a:p>
          <a:p>
            <a:endParaRPr lang="en-GB" dirty="0"/>
          </a:p>
          <a:p>
            <a:r>
              <a:rPr lang="en-GB" dirty="0"/>
              <a:t>Ask your toddler to point to items with green on the front and make a pile of sugar heroes.</a:t>
            </a:r>
          </a:p>
          <a:p>
            <a:endParaRPr lang="en-GB" dirty="0"/>
          </a:p>
          <a:p>
            <a:r>
              <a:rPr lang="en-GB" dirty="0"/>
              <a:t>Next time you visit the supermarket together see if they can spot any more items with green on the front and put them in your basket. </a:t>
            </a:r>
          </a:p>
          <a:p>
            <a:endParaRPr lang="en-GB" dirty="0"/>
          </a:p>
          <a:p>
            <a:r>
              <a:rPr lang="en-GB" dirty="0"/>
              <a:t>You can do this with fruit and vegetables as well, asking them to pick green coloured items that they think are heroes e.g. cucumbers</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21538FA-DA96-4B63-BBDC-71DCAE81E716}" type="slidenum">
              <a:rPr lang="en-GB" smtClean="0"/>
              <a:t>12</a:t>
            </a:fld>
            <a:endParaRPr lang="en-GB"/>
          </a:p>
        </p:txBody>
      </p:sp>
    </p:spTree>
    <p:extLst>
      <p:ext uri="{BB962C8B-B14F-4D97-AF65-F5344CB8AC3E}">
        <p14:creationId xmlns:p14="http://schemas.microsoft.com/office/powerpoint/2010/main" val="676514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finish off the session I’d like to invite you all to share your low-sugar life hacks with the group. </a:t>
            </a:r>
          </a:p>
          <a:p>
            <a:endParaRPr lang="en-GB" dirty="0"/>
          </a:p>
          <a:p>
            <a:r>
              <a:rPr lang="en-GB" dirty="0"/>
              <a:t>Here’s one to get you started…</a:t>
            </a:r>
          </a:p>
          <a:p>
            <a:endParaRPr lang="en-GB" dirty="0"/>
          </a:p>
          <a:p>
            <a:r>
              <a:rPr lang="en-GB" dirty="0"/>
              <a:t>To reduce sugar at breakfast time you can mix half of their usual sugary cereal with half a healthy cereal. It’s a really easy way to halve the amount of sugar without them really noticing.</a:t>
            </a:r>
          </a:p>
          <a:p>
            <a:endParaRPr lang="en-GB" dirty="0"/>
          </a:p>
          <a:p>
            <a:r>
              <a:rPr lang="en-GB" dirty="0"/>
              <a:t>Does anyone have any more to share?</a:t>
            </a:r>
          </a:p>
          <a:p>
            <a:endParaRPr lang="en-GB" dirty="0"/>
          </a:p>
          <a:p>
            <a:r>
              <a:rPr lang="en-GB" dirty="0"/>
              <a:t>(Coordinator: encourage discussion and write down any life hacks that are shared. If you have time, you could also download the NHS Change for Life Scanner App and demonstrate how it works on </a:t>
            </a:r>
            <a:r>
              <a:rPr lang="en-GB"/>
              <a:t>a small selection </a:t>
            </a:r>
            <a:r>
              <a:rPr lang="en-GB" dirty="0"/>
              <a:t>of supermarket products)</a:t>
            </a:r>
          </a:p>
        </p:txBody>
      </p:sp>
      <p:sp>
        <p:nvSpPr>
          <p:cNvPr id="4" name="Slide Number Placeholder 3"/>
          <p:cNvSpPr>
            <a:spLocks noGrp="1"/>
          </p:cNvSpPr>
          <p:nvPr>
            <p:ph type="sldNum" sz="quarter" idx="5"/>
          </p:nvPr>
        </p:nvSpPr>
        <p:spPr/>
        <p:txBody>
          <a:bodyPr/>
          <a:lstStyle/>
          <a:p>
            <a:fld id="{A21538FA-DA96-4B63-BBDC-71DCAE81E716}" type="slidenum">
              <a:rPr lang="en-GB" smtClean="0"/>
              <a:t>13</a:t>
            </a:fld>
            <a:endParaRPr lang="en-GB"/>
          </a:p>
        </p:txBody>
      </p:sp>
    </p:spTree>
    <p:extLst>
      <p:ext uri="{BB962C8B-B14F-4D97-AF65-F5344CB8AC3E}">
        <p14:creationId xmlns:p14="http://schemas.microsoft.com/office/powerpoint/2010/main" val="3626437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During this coffee morning, we want to give you more information on sugar and some top tips to encourage children to make healthy choices from a young age.</a:t>
            </a:r>
          </a:p>
          <a:p>
            <a:endParaRPr lang="en-GB" dirty="0"/>
          </a:p>
          <a:p>
            <a:r>
              <a:rPr lang="en-GB" dirty="0"/>
              <a:t>We’ll discuss:</a:t>
            </a:r>
          </a:p>
          <a:p>
            <a:endParaRPr lang="en-GB" dirty="0"/>
          </a:p>
          <a:p>
            <a:r>
              <a:rPr lang="en-GB" dirty="0"/>
              <a:t>Different types of sugar</a:t>
            </a:r>
          </a:p>
          <a:p>
            <a:endParaRPr lang="en-GB" dirty="0"/>
          </a:p>
          <a:p>
            <a:r>
              <a:rPr lang="en-GB" dirty="0"/>
              <a:t>How much sugar is too much</a:t>
            </a:r>
          </a:p>
          <a:p>
            <a:endParaRPr lang="en-GB" dirty="0"/>
          </a:p>
          <a:p>
            <a:r>
              <a:rPr lang="en-GB" dirty="0"/>
              <a:t>The amount of sugar in different foods and drinks</a:t>
            </a:r>
          </a:p>
          <a:p>
            <a:endParaRPr lang="en-GB" dirty="0"/>
          </a:p>
          <a:p>
            <a:r>
              <a:rPr lang="en-GB" dirty="0"/>
              <a:t>How to spot high sugar items and useful tips on reducing sugar</a:t>
            </a:r>
          </a:p>
        </p:txBody>
      </p:sp>
      <p:sp>
        <p:nvSpPr>
          <p:cNvPr id="4" name="Slide Number Placeholder 3"/>
          <p:cNvSpPr>
            <a:spLocks noGrp="1"/>
          </p:cNvSpPr>
          <p:nvPr>
            <p:ph type="sldNum" sz="quarter" idx="5"/>
          </p:nvPr>
        </p:nvSpPr>
        <p:spPr/>
        <p:txBody>
          <a:bodyPr/>
          <a:lstStyle/>
          <a:p>
            <a:fld id="{A21538FA-DA96-4B63-BBDC-71DCAE81E716}" type="slidenum">
              <a:rPr lang="en-GB" smtClean="0"/>
              <a:t>2</a:t>
            </a:fld>
            <a:endParaRPr lang="en-GB"/>
          </a:p>
        </p:txBody>
      </p:sp>
    </p:spTree>
    <p:extLst>
      <p:ext uri="{BB962C8B-B14F-4D97-AF65-F5344CB8AC3E}">
        <p14:creationId xmlns:p14="http://schemas.microsoft.com/office/powerpoint/2010/main" val="1155073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Food and drinks that are healthy and don’t contain too much sugar are our children’s sugar heroes. </a:t>
            </a:r>
          </a:p>
        </p:txBody>
      </p:sp>
      <p:sp>
        <p:nvSpPr>
          <p:cNvPr id="4" name="Slide Number Placeholder 3"/>
          <p:cNvSpPr>
            <a:spLocks noGrp="1"/>
          </p:cNvSpPr>
          <p:nvPr>
            <p:ph type="sldNum" sz="quarter" idx="5"/>
          </p:nvPr>
        </p:nvSpPr>
        <p:spPr/>
        <p:txBody>
          <a:bodyPr/>
          <a:lstStyle/>
          <a:p>
            <a:fld id="{A21538FA-DA96-4B63-BBDC-71DCAE81E716}" type="slidenum">
              <a:rPr lang="en-GB" smtClean="0"/>
              <a:t>3</a:t>
            </a:fld>
            <a:endParaRPr lang="en-GB"/>
          </a:p>
        </p:txBody>
      </p:sp>
    </p:spTree>
    <p:extLst>
      <p:ext uri="{BB962C8B-B14F-4D97-AF65-F5344CB8AC3E}">
        <p14:creationId xmlns:p14="http://schemas.microsoft.com/office/powerpoint/2010/main" val="703233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children’s sugar heroes are foods like fruit, vegetables and dairy products that contain natural sugars.</a:t>
            </a:r>
          </a:p>
        </p:txBody>
      </p:sp>
      <p:sp>
        <p:nvSpPr>
          <p:cNvPr id="4" name="Slide Number Placeholder 3"/>
          <p:cNvSpPr>
            <a:spLocks noGrp="1"/>
          </p:cNvSpPr>
          <p:nvPr>
            <p:ph type="sldNum" sz="quarter" idx="5"/>
          </p:nvPr>
        </p:nvSpPr>
        <p:spPr/>
        <p:txBody>
          <a:bodyPr/>
          <a:lstStyle/>
          <a:p>
            <a:fld id="{A21538FA-DA96-4B63-BBDC-71DCAE81E716}" type="slidenum">
              <a:rPr lang="en-GB" smtClean="0"/>
              <a:t>4</a:t>
            </a:fld>
            <a:endParaRPr lang="en-GB"/>
          </a:p>
        </p:txBody>
      </p:sp>
    </p:spTree>
    <p:extLst>
      <p:ext uri="{BB962C8B-B14F-4D97-AF65-F5344CB8AC3E}">
        <p14:creationId xmlns:p14="http://schemas.microsoft.com/office/powerpoint/2010/main" val="3045616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Added sugar is any sugar you add to food and drinks to make them taste better. </a:t>
            </a:r>
          </a:p>
          <a:p>
            <a:endParaRPr lang="en-GB" dirty="0"/>
          </a:p>
          <a:p>
            <a:r>
              <a:rPr lang="en-GB" dirty="0"/>
              <a:t>You find added sugar in sweets, biscuits, cakes, pies, pastries, doughnuts, ice cream, flavoured yoghurts and sugar sweetened drinks, such as fizzy drinks, sports drinks, energy drinks or juice drinks. </a:t>
            </a:r>
          </a:p>
        </p:txBody>
      </p:sp>
      <p:sp>
        <p:nvSpPr>
          <p:cNvPr id="4" name="Slide Number Placeholder 3"/>
          <p:cNvSpPr>
            <a:spLocks noGrp="1"/>
          </p:cNvSpPr>
          <p:nvPr>
            <p:ph type="sldNum" sz="quarter" idx="5"/>
          </p:nvPr>
        </p:nvSpPr>
        <p:spPr/>
        <p:txBody>
          <a:bodyPr/>
          <a:lstStyle/>
          <a:p>
            <a:fld id="{A21538FA-DA96-4B63-BBDC-71DCAE81E716}" type="slidenum">
              <a:rPr lang="en-GB" smtClean="0"/>
              <a:t>5</a:t>
            </a:fld>
            <a:endParaRPr lang="en-GB"/>
          </a:p>
        </p:txBody>
      </p:sp>
    </p:spTree>
    <p:extLst>
      <p:ext uri="{BB962C8B-B14F-4D97-AF65-F5344CB8AC3E}">
        <p14:creationId xmlns:p14="http://schemas.microsoft.com/office/powerpoint/2010/main" val="2804210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we know some food and drinks contain added sugar which isn’t healthy for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how much sugar children are allowed to have in a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might surprise you to know that babies and toddlers should have no added sugar at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 aged 4 to 6 should have no more than 4.5 teaspoons of sugar per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 aged 7 to 10 should have no more than 5.5 teaspoons of sugar per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anyone over the age of 11 should have no more than 7 teaspoons of sugar per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21538FA-DA96-4B63-BBDC-71DCAE81E716}" type="slidenum">
              <a:rPr lang="en-GB" smtClean="0"/>
              <a:t>6</a:t>
            </a:fld>
            <a:endParaRPr lang="en-GB"/>
          </a:p>
        </p:txBody>
      </p:sp>
    </p:spTree>
    <p:extLst>
      <p:ext uri="{BB962C8B-B14F-4D97-AF65-F5344CB8AC3E}">
        <p14:creationId xmlns:p14="http://schemas.microsoft.com/office/powerpoint/2010/main" val="1231408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foods may look healthy but actually they contain a lot of sugar and children may end up consuming more than the recommended maximum daily limit.</a:t>
            </a:r>
          </a:p>
          <a:p>
            <a:endParaRPr lang="en-GB" dirty="0"/>
          </a:p>
          <a:p>
            <a:r>
              <a:rPr lang="en-GB" dirty="0"/>
              <a:t>Foods with a surprising amount of sugar include low-fat yoghurt, fruit smoothies, flavoured water and sugary cereals. </a:t>
            </a:r>
          </a:p>
        </p:txBody>
      </p:sp>
      <p:sp>
        <p:nvSpPr>
          <p:cNvPr id="4" name="Slide Number Placeholder 3"/>
          <p:cNvSpPr>
            <a:spLocks noGrp="1"/>
          </p:cNvSpPr>
          <p:nvPr>
            <p:ph type="sldNum" sz="quarter" idx="5"/>
          </p:nvPr>
        </p:nvSpPr>
        <p:spPr/>
        <p:txBody>
          <a:bodyPr/>
          <a:lstStyle/>
          <a:p>
            <a:fld id="{A21538FA-DA96-4B63-BBDC-71DCAE81E716}" type="slidenum">
              <a:rPr lang="en-GB" smtClean="0"/>
              <a:t>7</a:t>
            </a:fld>
            <a:endParaRPr lang="en-GB"/>
          </a:p>
        </p:txBody>
      </p:sp>
    </p:spTree>
    <p:extLst>
      <p:ext uri="{BB962C8B-B14F-4D97-AF65-F5344CB8AC3E}">
        <p14:creationId xmlns:p14="http://schemas.microsoft.com/office/powerpoint/2010/main" val="87133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items of food and drink we buy from the supermarket have a traffic light system on the front. It can be useful to teach children about this from an early age so they can easily see which items are their sugar heroes by asking them to look for items that are mostly green.</a:t>
            </a:r>
          </a:p>
          <a:p>
            <a:endParaRPr lang="en-GB" dirty="0"/>
          </a:p>
        </p:txBody>
      </p:sp>
      <p:sp>
        <p:nvSpPr>
          <p:cNvPr id="4" name="Slide Number Placeholder 3"/>
          <p:cNvSpPr>
            <a:spLocks noGrp="1"/>
          </p:cNvSpPr>
          <p:nvPr>
            <p:ph type="sldNum" sz="quarter" idx="5"/>
          </p:nvPr>
        </p:nvSpPr>
        <p:spPr/>
        <p:txBody>
          <a:bodyPr/>
          <a:lstStyle/>
          <a:p>
            <a:fld id="{A21538FA-DA96-4B63-BBDC-71DCAE81E716}" type="slidenum">
              <a:rPr lang="en-GB" smtClean="0"/>
              <a:t>8</a:t>
            </a:fld>
            <a:endParaRPr lang="en-GB"/>
          </a:p>
        </p:txBody>
      </p:sp>
    </p:spTree>
    <p:extLst>
      <p:ext uri="{BB962C8B-B14F-4D97-AF65-F5344CB8AC3E}">
        <p14:creationId xmlns:p14="http://schemas.microsoft.com/office/powerpoint/2010/main" val="3534604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traffic light system makes it easy to spot which food and drink are sugar heroes and which to consume in moderation.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Red means stop and think, this is a high sugar item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Medium means be careful, you shouldn’t eat too much of this</a:t>
            </a:r>
          </a:p>
          <a:p>
            <a:r>
              <a:rPr lang="en-GB" dirty="0"/>
              <a:t>And Green means go ahead, this is a healthier low sugar option</a:t>
            </a:r>
          </a:p>
          <a:p>
            <a:endParaRPr lang="en-GB" dirty="0"/>
          </a:p>
          <a:p>
            <a:r>
              <a:rPr lang="en-GB" dirty="0"/>
              <a:t>You can show your child some of the foods in your cupboard and point out the sugar heroes. </a:t>
            </a:r>
          </a:p>
        </p:txBody>
      </p:sp>
      <p:sp>
        <p:nvSpPr>
          <p:cNvPr id="4" name="Slide Number Placeholder 3"/>
          <p:cNvSpPr>
            <a:spLocks noGrp="1"/>
          </p:cNvSpPr>
          <p:nvPr>
            <p:ph type="sldNum" sz="quarter" idx="5"/>
          </p:nvPr>
        </p:nvSpPr>
        <p:spPr/>
        <p:txBody>
          <a:bodyPr/>
          <a:lstStyle/>
          <a:p>
            <a:fld id="{A21538FA-DA96-4B63-BBDC-71DCAE81E716}" type="slidenum">
              <a:rPr lang="en-GB" smtClean="0"/>
              <a:t>9</a:t>
            </a:fld>
            <a:endParaRPr lang="en-GB"/>
          </a:p>
        </p:txBody>
      </p:sp>
    </p:spTree>
    <p:extLst>
      <p:ext uri="{BB962C8B-B14F-4D97-AF65-F5344CB8AC3E}">
        <p14:creationId xmlns:p14="http://schemas.microsoft.com/office/powerpoint/2010/main" val="1001306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74498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71828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084" y="274638"/>
            <a:ext cx="2741083" cy="584835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274638"/>
            <a:ext cx="8024284" cy="58483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88816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6"/>
          <p:cNvSpPr>
            <a:spLocks noGrp="1" noChangeArrowheads="1"/>
          </p:cNvSpPr>
          <p:nvPr>
            <p:ph type="sldNum" idx="10"/>
          </p:nvPr>
        </p:nvSpPr>
        <p:spPr>
          <a:ln/>
        </p:spPr>
        <p:txBody>
          <a:bodyPr/>
          <a:lstStyle>
            <a:lvl1pPr>
              <a:defRPr/>
            </a:lvl1pPr>
          </a:lstStyle>
          <a:p>
            <a:fld id="{A881C6DF-B208-7443-B51C-C975DB1E2B97}" type="slidenum">
              <a:rPr lang="en-GB"/>
              <a:pPr/>
              <a:t>‹#›</a:t>
            </a:fld>
            <a:endParaRPr lang="en-GB"/>
          </a:p>
        </p:txBody>
      </p:sp>
    </p:spTree>
    <p:extLst>
      <p:ext uri="{BB962C8B-B14F-4D97-AF65-F5344CB8AC3E}">
        <p14:creationId xmlns:p14="http://schemas.microsoft.com/office/powerpoint/2010/main" val="2733772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p:cNvSpPr>
            <a:spLocks noGrp="1" noChangeArrowheads="1"/>
          </p:cNvSpPr>
          <p:nvPr>
            <p:ph type="sldNum" idx="10"/>
          </p:nvPr>
        </p:nvSpPr>
        <p:spPr>
          <a:ln/>
        </p:spPr>
        <p:txBody>
          <a:bodyPr/>
          <a:lstStyle>
            <a:lvl1pPr>
              <a:defRPr/>
            </a:lvl1pPr>
          </a:lstStyle>
          <a:p>
            <a:fld id="{A44CC68E-7533-5649-85EF-CF084B3E4650}" type="slidenum">
              <a:rPr lang="en-GB"/>
              <a:pPr/>
              <a:t>‹#›</a:t>
            </a:fld>
            <a:endParaRPr lang="en-GB"/>
          </a:p>
        </p:txBody>
      </p:sp>
    </p:spTree>
    <p:extLst>
      <p:ext uri="{BB962C8B-B14F-4D97-AF65-F5344CB8AC3E}">
        <p14:creationId xmlns:p14="http://schemas.microsoft.com/office/powerpoint/2010/main" val="3904442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6"/>
          <p:cNvSpPr>
            <a:spLocks noGrp="1" noChangeArrowheads="1"/>
          </p:cNvSpPr>
          <p:nvPr>
            <p:ph type="sldNum" idx="10"/>
          </p:nvPr>
        </p:nvSpPr>
        <p:spPr>
          <a:ln/>
        </p:spPr>
        <p:txBody>
          <a:bodyPr/>
          <a:lstStyle>
            <a:lvl1pPr>
              <a:defRPr/>
            </a:lvl1pPr>
          </a:lstStyle>
          <a:p>
            <a:fld id="{1413D9BF-08CF-624D-A3EA-EE99A7050367}" type="slidenum">
              <a:rPr lang="en-GB"/>
              <a:pPr/>
              <a:t>‹#›</a:t>
            </a:fld>
            <a:endParaRPr lang="en-GB"/>
          </a:p>
        </p:txBody>
      </p:sp>
    </p:spTree>
    <p:extLst>
      <p:ext uri="{BB962C8B-B14F-4D97-AF65-F5344CB8AC3E}">
        <p14:creationId xmlns:p14="http://schemas.microsoft.com/office/powerpoint/2010/main" val="3829025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1" y="1600200"/>
            <a:ext cx="5382684"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5484" y="1600200"/>
            <a:ext cx="538268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6"/>
          <p:cNvSpPr>
            <a:spLocks noGrp="1" noChangeArrowheads="1"/>
          </p:cNvSpPr>
          <p:nvPr>
            <p:ph type="sldNum" idx="10"/>
          </p:nvPr>
        </p:nvSpPr>
        <p:spPr>
          <a:ln/>
        </p:spPr>
        <p:txBody>
          <a:bodyPr/>
          <a:lstStyle>
            <a:lvl1pPr>
              <a:defRPr/>
            </a:lvl1pPr>
          </a:lstStyle>
          <a:p>
            <a:fld id="{38952BD8-0D65-FC40-BB27-1DFBA6CC2E8A}" type="slidenum">
              <a:rPr lang="en-GB"/>
              <a:pPr/>
              <a:t>‹#›</a:t>
            </a:fld>
            <a:endParaRPr lang="en-GB"/>
          </a:p>
        </p:txBody>
      </p:sp>
    </p:spTree>
    <p:extLst>
      <p:ext uri="{BB962C8B-B14F-4D97-AF65-F5344CB8AC3E}">
        <p14:creationId xmlns:p14="http://schemas.microsoft.com/office/powerpoint/2010/main" val="96284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p:cNvSpPr>
            <a:spLocks noGrp="1" noChangeArrowheads="1"/>
          </p:cNvSpPr>
          <p:nvPr>
            <p:ph type="sldNum" idx="10"/>
          </p:nvPr>
        </p:nvSpPr>
        <p:spPr>
          <a:ln/>
        </p:spPr>
        <p:txBody>
          <a:bodyPr/>
          <a:lstStyle>
            <a:lvl1pPr>
              <a:defRPr/>
            </a:lvl1pPr>
          </a:lstStyle>
          <a:p>
            <a:fld id="{F022FD8E-8F58-884B-B026-A68664C10734}" type="slidenum">
              <a:rPr lang="en-GB"/>
              <a:pPr/>
              <a:t>‹#›</a:t>
            </a:fld>
            <a:endParaRPr lang="en-GB"/>
          </a:p>
        </p:txBody>
      </p:sp>
    </p:spTree>
    <p:extLst>
      <p:ext uri="{BB962C8B-B14F-4D97-AF65-F5344CB8AC3E}">
        <p14:creationId xmlns:p14="http://schemas.microsoft.com/office/powerpoint/2010/main" val="3063379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6"/>
          <p:cNvSpPr>
            <a:spLocks noGrp="1" noChangeArrowheads="1"/>
          </p:cNvSpPr>
          <p:nvPr>
            <p:ph type="sldNum" idx="10"/>
          </p:nvPr>
        </p:nvSpPr>
        <p:spPr>
          <a:ln/>
        </p:spPr>
        <p:txBody>
          <a:bodyPr/>
          <a:lstStyle>
            <a:lvl1pPr>
              <a:defRPr/>
            </a:lvl1pPr>
          </a:lstStyle>
          <a:p>
            <a:fld id="{3816FDFF-2712-2E43-B336-D2A19D66D5DE}" type="slidenum">
              <a:rPr lang="en-GB"/>
              <a:pPr/>
              <a:t>‹#›</a:t>
            </a:fld>
            <a:endParaRPr lang="en-GB"/>
          </a:p>
        </p:txBody>
      </p:sp>
    </p:spTree>
    <p:extLst>
      <p:ext uri="{BB962C8B-B14F-4D97-AF65-F5344CB8AC3E}">
        <p14:creationId xmlns:p14="http://schemas.microsoft.com/office/powerpoint/2010/main" val="3354574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fld id="{4ADE1902-04C1-F640-9216-53DA0A52FE4F}" type="slidenum">
              <a:rPr lang="en-GB"/>
              <a:pPr/>
              <a:t>‹#›</a:t>
            </a:fld>
            <a:endParaRPr lang="en-GB"/>
          </a:p>
        </p:txBody>
      </p:sp>
    </p:spTree>
    <p:extLst>
      <p:ext uri="{BB962C8B-B14F-4D97-AF65-F5344CB8AC3E}">
        <p14:creationId xmlns:p14="http://schemas.microsoft.com/office/powerpoint/2010/main" val="1267227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6"/>
          <p:cNvSpPr>
            <a:spLocks noGrp="1" noChangeArrowheads="1"/>
          </p:cNvSpPr>
          <p:nvPr>
            <p:ph type="sldNum" idx="10"/>
          </p:nvPr>
        </p:nvSpPr>
        <p:spPr>
          <a:ln/>
        </p:spPr>
        <p:txBody>
          <a:bodyPr/>
          <a:lstStyle>
            <a:lvl1pPr>
              <a:defRPr/>
            </a:lvl1pPr>
          </a:lstStyle>
          <a:p>
            <a:fld id="{DB3E4296-F154-9343-A8B4-6C2EEA7B90E5}" type="slidenum">
              <a:rPr lang="en-GB"/>
              <a:pPr/>
              <a:t>‹#›</a:t>
            </a:fld>
            <a:endParaRPr lang="en-GB"/>
          </a:p>
        </p:txBody>
      </p:sp>
    </p:spTree>
    <p:extLst>
      <p:ext uri="{BB962C8B-B14F-4D97-AF65-F5344CB8AC3E}">
        <p14:creationId xmlns:p14="http://schemas.microsoft.com/office/powerpoint/2010/main" val="1847975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7167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6"/>
          <p:cNvSpPr>
            <a:spLocks noGrp="1" noChangeArrowheads="1"/>
          </p:cNvSpPr>
          <p:nvPr>
            <p:ph type="sldNum" idx="10"/>
          </p:nvPr>
        </p:nvSpPr>
        <p:spPr>
          <a:ln/>
        </p:spPr>
        <p:txBody>
          <a:bodyPr/>
          <a:lstStyle>
            <a:lvl1pPr>
              <a:defRPr/>
            </a:lvl1pPr>
          </a:lstStyle>
          <a:p>
            <a:fld id="{727F094D-685C-E44E-978E-5F625DC26138}" type="slidenum">
              <a:rPr lang="en-GB"/>
              <a:pPr/>
              <a:t>‹#›</a:t>
            </a:fld>
            <a:endParaRPr lang="en-GB"/>
          </a:p>
        </p:txBody>
      </p:sp>
    </p:spTree>
    <p:extLst>
      <p:ext uri="{BB962C8B-B14F-4D97-AF65-F5344CB8AC3E}">
        <p14:creationId xmlns:p14="http://schemas.microsoft.com/office/powerpoint/2010/main" val="2686374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p:cNvSpPr>
            <a:spLocks noGrp="1" noChangeArrowheads="1"/>
          </p:cNvSpPr>
          <p:nvPr>
            <p:ph type="sldNum" idx="10"/>
          </p:nvPr>
        </p:nvSpPr>
        <p:spPr>
          <a:ln/>
        </p:spPr>
        <p:txBody>
          <a:bodyPr/>
          <a:lstStyle>
            <a:lvl1pPr>
              <a:defRPr/>
            </a:lvl1pPr>
          </a:lstStyle>
          <a:p>
            <a:fld id="{9F845AEC-41D2-9542-A06A-89ACAB03E0F1}" type="slidenum">
              <a:rPr lang="en-GB"/>
              <a:pPr/>
              <a:t>‹#›</a:t>
            </a:fld>
            <a:endParaRPr lang="en-GB"/>
          </a:p>
        </p:txBody>
      </p:sp>
    </p:spTree>
    <p:extLst>
      <p:ext uri="{BB962C8B-B14F-4D97-AF65-F5344CB8AC3E}">
        <p14:creationId xmlns:p14="http://schemas.microsoft.com/office/powerpoint/2010/main" val="3130878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084" y="274638"/>
            <a:ext cx="2741083" cy="584835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274638"/>
            <a:ext cx="8024284" cy="58483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p:cNvSpPr>
            <a:spLocks noGrp="1" noChangeArrowheads="1"/>
          </p:cNvSpPr>
          <p:nvPr>
            <p:ph type="sldNum" idx="10"/>
          </p:nvPr>
        </p:nvSpPr>
        <p:spPr>
          <a:ln/>
        </p:spPr>
        <p:txBody>
          <a:bodyPr/>
          <a:lstStyle>
            <a:lvl1pPr>
              <a:defRPr/>
            </a:lvl1pPr>
          </a:lstStyle>
          <a:p>
            <a:fld id="{20F6A6F4-1E3E-CE4B-8874-AD27B3395DAF}" type="slidenum">
              <a:rPr lang="en-GB"/>
              <a:pPr/>
              <a:t>‹#›</a:t>
            </a:fld>
            <a:endParaRPr lang="en-GB"/>
          </a:p>
        </p:txBody>
      </p:sp>
    </p:spTree>
    <p:extLst>
      <p:ext uri="{BB962C8B-B14F-4D97-AF65-F5344CB8AC3E}">
        <p14:creationId xmlns:p14="http://schemas.microsoft.com/office/powerpoint/2010/main" val="852897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6"/>
          <p:cNvSpPr>
            <a:spLocks noGrp="1" noChangeArrowheads="1"/>
          </p:cNvSpPr>
          <p:nvPr>
            <p:ph type="sldNum" idx="10"/>
          </p:nvPr>
        </p:nvSpPr>
        <p:spPr>
          <a:ln/>
        </p:spPr>
        <p:txBody>
          <a:bodyPr/>
          <a:lstStyle>
            <a:lvl1pPr>
              <a:defRPr/>
            </a:lvl1pPr>
          </a:lstStyle>
          <a:p>
            <a:fld id="{3F925AA9-DFC2-9D49-966A-BCA4F0BE965D}" type="slidenum">
              <a:rPr lang="en-GB"/>
              <a:pPr/>
              <a:t>‹#›</a:t>
            </a:fld>
            <a:endParaRPr lang="en-GB"/>
          </a:p>
        </p:txBody>
      </p:sp>
    </p:spTree>
    <p:extLst>
      <p:ext uri="{BB962C8B-B14F-4D97-AF65-F5344CB8AC3E}">
        <p14:creationId xmlns:p14="http://schemas.microsoft.com/office/powerpoint/2010/main" val="3955602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p:cNvSpPr>
            <a:spLocks noGrp="1" noChangeArrowheads="1"/>
          </p:cNvSpPr>
          <p:nvPr>
            <p:ph type="sldNum" idx="10"/>
          </p:nvPr>
        </p:nvSpPr>
        <p:spPr>
          <a:ln/>
        </p:spPr>
        <p:txBody>
          <a:bodyPr/>
          <a:lstStyle>
            <a:lvl1pPr>
              <a:defRPr/>
            </a:lvl1pPr>
          </a:lstStyle>
          <a:p>
            <a:fld id="{60332351-04C7-DC4A-AC0E-E41F16E92AB3}" type="slidenum">
              <a:rPr lang="en-GB"/>
              <a:pPr/>
              <a:t>‹#›</a:t>
            </a:fld>
            <a:endParaRPr lang="en-GB"/>
          </a:p>
        </p:txBody>
      </p:sp>
    </p:spTree>
    <p:extLst>
      <p:ext uri="{BB962C8B-B14F-4D97-AF65-F5344CB8AC3E}">
        <p14:creationId xmlns:p14="http://schemas.microsoft.com/office/powerpoint/2010/main" val="1461057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6"/>
          <p:cNvSpPr>
            <a:spLocks noGrp="1" noChangeArrowheads="1"/>
          </p:cNvSpPr>
          <p:nvPr>
            <p:ph type="sldNum" idx="10"/>
          </p:nvPr>
        </p:nvSpPr>
        <p:spPr>
          <a:ln/>
        </p:spPr>
        <p:txBody>
          <a:bodyPr/>
          <a:lstStyle>
            <a:lvl1pPr>
              <a:defRPr/>
            </a:lvl1pPr>
          </a:lstStyle>
          <a:p>
            <a:fld id="{3DBC7426-3630-3240-8DC2-E4029BF366C0}" type="slidenum">
              <a:rPr lang="en-GB"/>
              <a:pPr/>
              <a:t>‹#›</a:t>
            </a:fld>
            <a:endParaRPr lang="en-GB"/>
          </a:p>
        </p:txBody>
      </p:sp>
    </p:spTree>
    <p:extLst>
      <p:ext uri="{BB962C8B-B14F-4D97-AF65-F5344CB8AC3E}">
        <p14:creationId xmlns:p14="http://schemas.microsoft.com/office/powerpoint/2010/main" val="167594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1" y="1600200"/>
            <a:ext cx="5382684"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5484" y="1600200"/>
            <a:ext cx="538268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6"/>
          <p:cNvSpPr>
            <a:spLocks noGrp="1" noChangeArrowheads="1"/>
          </p:cNvSpPr>
          <p:nvPr>
            <p:ph type="sldNum" idx="10"/>
          </p:nvPr>
        </p:nvSpPr>
        <p:spPr>
          <a:ln/>
        </p:spPr>
        <p:txBody>
          <a:bodyPr/>
          <a:lstStyle>
            <a:lvl1pPr>
              <a:defRPr/>
            </a:lvl1pPr>
          </a:lstStyle>
          <a:p>
            <a:fld id="{165EDFC8-1F5B-ED4E-A97E-E6050A8BDB0C}" type="slidenum">
              <a:rPr lang="en-GB"/>
              <a:pPr/>
              <a:t>‹#›</a:t>
            </a:fld>
            <a:endParaRPr lang="en-GB"/>
          </a:p>
        </p:txBody>
      </p:sp>
    </p:spTree>
    <p:extLst>
      <p:ext uri="{BB962C8B-B14F-4D97-AF65-F5344CB8AC3E}">
        <p14:creationId xmlns:p14="http://schemas.microsoft.com/office/powerpoint/2010/main" val="3270416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p:cNvSpPr>
            <a:spLocks noGrp="1" noChangeArrowheads="1"/>
          </p:cNvSpPr>
          <p:nvPr>
            <p:ph type="sldNum" idx="10"/>
          </p:nvPr>
        </p:nvSpPr>
        <p:spPr>
          <a:ln/>
        </p:spPr>
        <p:txBody>
          <a:bodyPr/>
          <a:lstStyle>
            <a:lvl1pPr>
              <a:defRPr/>
            </a:lvl1pPr>
          </a:lstStyle>
          <a:p>
            <a:fld id="{A821BBDA-E50D-E842-B0A8-9CF9ECD7B92C}" type="slidenum">
              <a:rPr lang="en-GB"/>
              <a:pPr/>
              <a:t>‹#›</a:t>
            </a:fld>
            <a:endParaRPr lang="en-GB"/>
          </a:p>
        </p:txBody>
      </p:sp>
    </p:spTree>
    <p:extLst>
      <p:ext uri="{BB962C8B-B14F-4D97-AF65-F5344CB8AC3E}">
        <p14:creationId xmlns:p14="http://schemas.microsoft.com/office/powerpoint/2010/main" val="270353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6"/>
          <p:cNvSpPr>
            <a:spLocks noGrp="1" noChangeArrowheads="1"/>
          </p:cNvSpPr>
          <p:nvPr>
            <p:ph type="sldNum" idx="10"/>
          </p:nvPr>
        </p:nvSpPr>
        <p:spPr>
          <a:ln/>
        </p:spPr>
        <p:txBody>
          <a:bodyPr/>
          <a:lstStyle>
            <a:lvl1pPr>
              <a:defRPr/>
            </a:lvl1pPr>
          </a:lstStyle>
          <a:p>
            <a:fld id="{53A88CF4-5668-C942-AE42-9880FB03C54A}" type="slidenum">
              <a:rPr lang="en-GB"/>
              <a:pPr/>
              <a:t>‹#›</a:t>
            </a:fld>
            <a:endParaRPr lang="en-GB"/>
          </a:p>
        </p:txBody>
      </p:sp>
    </p:spTree>
    <p:extLst>
      <p:ext uri="{BB962C8B-B14F-4D97-AF65-F5344CB8AC3E}">
        <p14:creationId xmlns:p14="http://schemas.microsoft.com/office/powerpoint/2010/main" val="2406580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fld id="{CC4A6C5D-CFD8-4D43-96B4-F9F5F18C77E2}" type="slidenum">
              <a:rPr lang="en-GB"/>
              <a:pPr/>
              <a:t>‹#›</a:t>
            </a:fld>
            <a:endParaRPr lang="en-GB"/>
          </a:p>
        </p:txBody>
      </p:sp>
    </p:spTree>
    <p:extLst>
      <p:ext uri="{BB962C8B-B14F-4D97-AF65-F5344CB8AC3E}">
        <p14:creationId xmlns:p14="http://schemas.microsoft.com/office/powerpoint/2010/main" val="163457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2780785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6"/>
          <p:cNvSpPr>
            <a:spLocks noGrp="1" noChangeArrowheads="1"/>
          </p:cNvSpPr>
          <p:nvPr>
            <p:ph type="sldNum" idx="10"/>
          </p:nvPr>
        </p:nvSpPr>
        <p:spPr>
          <a:ln/>
        </p:spPr>
        <p:txBody>
          <a:bodyPr/>
          <a:lstStyle>
            <a:lvl1pPr>
              <a:defRPr/>
            </a:lvl1pPr>
          </a:lstStyle>
          <a:p>
            <a:fld id="{9CB01D1F-543E-D749-BF01-0429175B3353}" type="slidenum">
              <a:rPr lang="en-GB"/>
              <a:pPr/>
              <a:t>‹#›</a:t>
            </a:fld>
            <a:endParaRPr lang="en-GB"/>
          </a:p>
        </p:txBody>
      </p:sp>
    </p:spTree>
    <p:extLst>
      <p:ext uri="{BB962C8B-B14F-4D97-AF65-F5344CB8AC3E}">
        <p14:creationId xmlns:p14="http://schemas.microsoft.com/office/powerpoint/2010/main" val="2244766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6"/>
          <p:cNvSpPr>
            <a:spLocks noGrp="1" noChangeArrowheads="1"/>
          </p:cNvSpPr>
          <p:nvPr>
            <p:ph type="sldNum" idx="10"/>
          </p:nvPr>
        </p:nvSpPr>
        <p:spPr>
          <a:ln/>
        </p:spPr>
        <p:txBody>
          <a:bodyPr/>
          <a:lstStyle>
            <a:lvl1pPr>
              <a:defRPr/>
            </a:lvl1pPr>
          </a:lstStyle>
          <a:p>
            <a:fld id="{1FF97038-9B09-3147-AB0A-31BF6DB32FC3}" type="slidenum">
              <a:rPr lang="en-GB"/>
              <a:pPr/>
              <a:t>‹#›</a:t>
            </a:fld>
            <a:endParaRPr lang="en-GB"/>
          </a:p>
        </p:txBody>
      </p:sp>
    </p:spTree>
    <p:extLst>
      <p:ext uri="{BB962C8B-B14F-4D97-AF65-F5344CB8AC3E}">
        <p14:creationId xmlns:p14="http://schemas.microsoft.com/office/powerpoint/2010/main" val="3614679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p:cNvSpPr>
            <a:spLocks noGrp="1" noChangeArrowheads="1"/>
          </p:cNvSpPr>
          <p:nvPr>
            <p:ph type="sldNum" idx="10"/>
          </p:nvPr>
        </p:nvSpPr>
        <p:spPr>
          <a:ln/>
        </p:spPr>
        <p:txBody>
          <a:bodyPr/>
          <a:lstStyle>
            <a:lvl1pPr>
              <a:defRPr/>
            </a:lvl1pPr>
          </a:lstStyle>
          <a:p>
            <a:fld id="{F2C923D2-0A47-C14D-8D3F-F1BDC63F6EA6}" type="slidenum">
              <a:rPr lang="en-GB"/>
              <a:pPr/>
              <a:t>‹#›</a:t>
            </a:fld>
            <a:endParaRPr lang="en-GB"/>
          </a:p>
        </p:txBody>
      </p:sp>
    </p:spTree>
    <p:extLst>
      <p:ext uri="{BB962C8B-B14F-4D97-AF65-F5344CB8AC3E}">
        <p14:creationId xmlns:p14="http://schemas.microsoft.com/office/powerpoint/2010/main" val="1241544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084" y="274638"/>
            <a:ext cx="2741083" cy="584835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274638"/>
            <a:ext cx="8024284" cy="58483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p:cNvSpPr>
            <a:spLocks noGrp="1" noChangeArrowheads="1"/>
          </p:cNvSpPr>
          <p:nvPr>
            <p:ph type="sldNum" idx="10"/>
          </p:nvPr>
        </p:nvSpPr>
        <p:spPr>
          <a:ln/>
        </p:spPr>
        <p:txBody>
          <a:bodyPr/>
          <a:lstStyle>
            <a:lvl1pPr>
              <a:defRPr/>
            </a:lvl1pPr>
          </a:lstStyle>
          <a:p>
            <a:fld id="{0CDEC6B9-26CE-8C46-BC7C-83F4D02D4177}" type="slidenum">
              <a:rPr lang="en-GB"/>
              <a:pPr/>
              <a:t>‹#›</a:t>
            </a:fld>
            <a:endParaRPr lang="en-GB"/>
          </a:p>
        </p:txBody>
      </p:sp>
    </p:spTree>
    <p:extLst>
      <p:ext uri="{BB962C8B-B14F-4D97-AF65-F5344CB8AC3E}">
        <p14:creationId xmlns:p14="http://schemas.microsoft.com/office/powerpoint/2010/main" val="424803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1" y="1600200"/>
            <a:ext cx="5382684"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5484" y="1600200"/>
            <a:ext cx="538268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9111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66776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3992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554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0142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670431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09601" y="274639"/>
            <a:ext cx="10968567" cy="113982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dirty="0"/>
              <a:t>Click to edit the title text format</a:t>
            </a:r>
          </a:p>
        </p:txBody>
      </p:sp>
      <p:sp>
        <p:nvSpPr>
          <p:cNvPr id="1028" name="Rectangle 3"/>
          <p:cNvSpPr>
            <a:spLocks noGrp="1" noChangeArrowheads="1"/>
          </p:cNvSpPr>
          <p:nvPr>
            <p:ph type="body" idx="1"/>
          </p:nvPr>
        </p:nvSpPr>
        <p:spPr bwMode="auto">
          <a:xfrm>
            <a:off x="609601" y="1600200"/>
            <a:ext cx="10968567" cy="452278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449263" rtl="0" eaLnBrk="1" fontAlgn="base" hangingPunct="1">
        <a:spcBef>
          <a:spcPct val="0"/>
        </a:spcBef>
        <a:spcAft>
          <a:spcPct val="0"/>
        </a:spcAft>
        <a:buClr>
          <a:srgbClr val="000000"/>
        </a:buClr>
        <a:buSzPct val="100000"/>
        <a:buFont typeface="Times New Roman" charset="0"/>
        <a:defRPr sz="3000" b="1">
          <a:solidFill>
            <a:srgbClr val="000000"/>
          </a:solidFill>
          <a:latin typeface="GillSans" panose="020B0602020204020204" pitchFamily="34" charset="0"/>
          <a:ea typeface="+mj-ea"/>
          <a:cs typeface="+mj-cs"/>
        </a:defRPr>
      </a:lvl1pPr>
      <a:lvl2pPr algn="ctr" defTabSz="449263" rtl="0" eaLnBrk="1" fontAlgn="base" hangingPunct="1">
        <a:spcBef>
          <a:spcPct val="0"/>
        </a:spcBef>
        <a:spcAft>
          <a:spcPct val="0"/>
        </a:spcAft>
        <a:buClr>
          <a:srgbClr val="000000"/>
        </a:buClr>
        <a:buSzPct val="100000"/>
        <a:buFont typeface="Times New Roman" charset="0"/>
        <a:defRPr sz="3000" b="1">
          <a:solidFill>
            <a:srgbClr val="0194D3"/>
          </a:solidFill>
          <a:latin typeface="GillSans" charset="0"/>
          <a:ea typeface="ヒラギノ角ゴ Pro W3" charset="-128"/>
          <a:cs typeface="ヒラギノ角ゴ Pro W3" charset="-128"/>
        </a:defRPr>
      </a:lvl2pPr>
      <a:lvl3pPr algn="ctr" defTabSz="449263" rtl="0" eaLnBrk="1" fontAlgn="base" hangingPunct="1">
        <a:spcBef>
          <a:spcPct val="0"/>
        </a:spcBef>
        <a:spcAft>
          <a:spcPct val="0"/>
        </a:spcAft>
        <a:buClr>
          <a:srgbClr val="000000"/>
        </a:buClr>
        <a:buSzPct val="100000"/>
        <a:buFont typeface="Times New Roman" charset="0"/>
        <a:defRPr sz="3000" b="1">
          <a:solidFill>
            <a:srgbClr val="0194D3"/>
          </a:solidFill>
          <a:latin typeface="GillSans" charset="0"/>
          <a:ea typeface="ヒラギノ角ゴ Pro W3" charset="-128"/>
          <a:cs typeface="ヒラギノ角ゴ Pro W3" charset="-128"/>
        </a:defRPr>
      </a:lvl3pPr>
      <a:lvl4pPr algn="ctr" defTabSz="449263" rtl="0" eaLnBrk="1" fontAlgn="base" hangingPunct="1">
        <a:spcBef>
          <a:spcPct val="0"/>
        </a:spcBef>
        <a:spcAft>
          <a:spcPct val="0"/>
        </a:spcAft>
        <a:buClr>
          <a:srgbClr val="000000"/>
        </a:buClr>
        <a:buSzPct val="100000"/>
        <a:buFont typeface="Times New Roman" charset="0"/>
        <a:defRPr sz="3000" b="1">
          <a:solidFill>
            <a:srgbClr val="0194D3"/>
          </a:solidFill>
          <a:latin typeface="GillSans" charset="0"/>
          <a:ea typeface="ヒラギノ角ゴ Pro W3" charset="-128"/>
          <a:cs typeface="ヒラギノ角ゴ Pro W3" charset="-128"/>
        </a:defRPr>
      </a:lvl4pPr>
      <a:lvl5pPr algn="ctr" defTabSz="449263" rtl="0" eaLnBrk="1" fontAlgn="base" hangingPunct="1">
        <a:spcBef>
          <a:spcPct val="0"/>
        </a:spcBef>
        <a:spcAft>
          <a:spcPct val="0"/>
        </a:spcAft>
        <a:buClr>
          <a:srgbClr val="000000"/>
        </a:buClr>
        <a:buSzPct val="100000"/>
        <a:buFont typeface="Times New Roman" charset="0"/>
        <a:defRPr sz="3000" b="1">
          <a:solidFill>
            <a:srgbClr val="0194D3"/>
          </a:solidFill>
          <a:latin typeface="GillSans" charset="0"/>
          <a:ea typeface="ヒラギノ角ゴ Pro W3" charset="-128"/>
          <a:cs typeface="ヒラギノ角ゴ Pro W3" charset="-128"/>
        </a:defRPr>
      </a:lvl5pPr>
      <a:lvl6pPr marL="2514600" indent="-228600" algn="ctr" defTabSz="449263" rtl="0" eaLnBrk="1" fontAlgn="base" hangingPunct="1">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6pPr>
      <a:lvl7pPr marL="2971800" indent="-228600" algn="ctr" defTabSz="449263" rtl="0" eaLnBrk="1" fontAlgn="base" hangingPunct="1">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7pPr>
      <a:lvl8pPr marL="3429000" indent="-228600" algn="ctr" defTabSz="449263" rtl="0" eaLnBrk="1" fontAlgn="base" hangingPunct="1">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8pPr>
      <a:lvl9pPr marL="3886200" indent="-228600" algn="ctr" defTabSz="449263" rtl="0" eaLnBrk="1" fontAlgn="base" hangingPunct="1">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9pPr>
    </p:titleStyle>
    <p:bodyStyle>
      <a:lvl1pPr marL="342900" indent="-3429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7F7F7F"/>
          </a:solidFill>
          <a:latin typeface="GillSans" panose="020B0602020204020204" pitchFamily="34" charset="0"/>
          <a:ea typeface="+mn-ea"/>
          <a:cs typeface="+mn-cs"/>
        </a:defRPr>
      </a:lvl1pPr>
      <a:lvl2pPr marL="742950" indent="-28575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2pPr>
      <a:lvl3pPr marL="1143000" indent="-2286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3pPr>
      <a:lvl4pPr marL="1600200" indent="-2286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4pPr>
      <a:lvl5pPr marL="2057400" indent="-2286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5pPr>
      <a:lvl6pPr marL="2514600" indent="-2286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6pPr>
      <a:lvl7pPr marL="2971800" indent="-2286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7pPr>
      <a:lvl8pPr marL="3429000" indent="-2286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8pPr>
      <a:lvl9pPr marL="3886200" indent="-2286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12192000" cy="683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3315" name="Rectangle 2"/>
          <p:cNvSpPr>
            <a:spLocks noGrp="1" noChangeArrowheads="1"/>
          </p:cNvSpPr>
          <p:nvPr>
            <p:ph type="title"/>
          </p:nvPr>
        </p:nvSpPr>
        <p:spPr bwMode="auto">
          <a:xfrm>
            <a:off x="609601" y="274639"/>
            <a:ext cx="10968567" cy="113982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3316" name="Rectangle 3"/>
          <p:cNvSpPr>
            <a:spLocks noGrp="1" noChangeArrowheads="1"/>
          </p:cNvSpPr>
          <p:nvPr>
            <p:ph type="body" idx="1"/>
          </p:nvPr>
        </p:nvSpPr>
        <p:spPr bwMode="auto">
          <a:xfrm>
            <a:off x="609601" y="1600200"/>
            <a:ext cx="10968567" cy="452278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053" name="Text Box 4"/>
          <p:cNvSpPr txBox="1">
            <a:spLocks noChangeArrowheads="1"/>
          </p:cNvSpPr>
          <p:nvPr/>
        </p:nvSpPr>
        <p:spPr bwMode="auto">
          <a:xfrm>
            <a:off x="609600" y="6245225"/>
            <a:ext cx="2844800" cy="476250"/>
          </a:xfrm>
          <a:prstGeom prst="rect">
            <a:avLst/>
          </a:prstGeom>
          <a:noFill/>
          <a:ln w="9525">
            <a:noFill/>
            <a:round/>
            <a:headEnd/>
            <a:tailEnd/>
          </a:ln>
        </p:spPr>
        <p:txBody>
          <a:bodyPr wrap="none" anchor="ctr"/>
          <a:lstStyle/>
          <a:p>
            <a:pPr eaLnBrk="1" hangingPunct="1">
              <a:buClr>
                <a:srgbClr val="000000"/>
              </a:buClr>
              <a:buSzPct val="100000"/>
              <a:buFont typeface="Times New Roman" pitchFamily="-108" charset="0"/>
              <a:buNone/>
              <a:defRPr/>
            </a:pPr>
            <a:endParaRPr lang="en-US" sz="2400">
              <a:ea typeface="ヒラギノ角ゴ Pro W3" pitchFamily="-108" charset="-128"/>
              <a:cs typeface="ヒラギノ角ゴ Pro W3" pitchFamily="-108" charset="-128"/>
            </a:endParaRPr>
          </a:p>
        </p:txBody>
      </p:sp>
      <p:sp>
        <p:nvSpPr>
          <p:cNvPr id="2054" name="Text Box 5"/>
          <p:cNvSpPr txBox="1">
            <a:spLocks noChangeArrowheads="1"/>
          </p:cNvSpPr>
          <p:nvPr/>
        </p:nvSpPr>
        <p:spPr bwMode="auto">
          <a:xfrm>
            <a:off x="4165600" y="6245225"/>
            <a:ext cx="3860800" cy="476250"/>
          </a:xfrm>
          <a:prstGeom prst="rect">
            <a:avLst/>
          </a:prstGeom>
          <a:noFill/>
          <a:ln w="9525">
            <a:noFill/>
            <a:round/>
            <a:headEnd/>
            <a:tailEnd/>
          </a:ln>
        </p:spPr>
        <p:txBody>
          <a:bodyPr wrap="none" anchor="ctr"/>
          <a:lstStyle/>
          <a:p>
            <a:pPr eaLnBrk="1" hangingPunct="1">
              <a:buClr>
                <a:srgbClr val="000000"/>
              </a:buClr>
              <a:buSzPct val="100000"/>
              <a:buFont typeface="Times New Roman" pitchFamily="-108" charset="0"/>
              <a:buNone/>
              <a:defRPr/>
            </a:pPr>
            <a:endParaRPr lang="en-US" sz="2400">
              <a:ea typeface="ヒラギノ角ゴ Pro W3" pitchFamily="-108" charset="-128"/>
              <a:cs typeface="ヒラギノ角ゴ Pro W3" pitchFamily="-108" charset="-128"/>
            </a:endParaRPr>
          </a:p>
        </p:txBody>
      </p:sp>
      <p:sp>
        <p:nvSpPr>
          <p:cNvPr id="2" name="Rectangle 6"/>
          <p:cNvSpPr>
            <a:spLocks noGrp="1" noChangeArrowheads="1"/>
          </p:cNvSpPr>
          <p:nvPr>
            <p:ph type="sldNum"/>
          </p:nvPr>
        </p:nvSpPr>
        <p:spPr bwMode="auto">
          <a:xfrm>
            <a:off x="8737601" y="6245226"/>
            <a:ext cx="2840567" cy="4730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eaLnBrk="1" hangingPunct="1">
              <a:buSzPct val="100000"/>
              <a:defRPr sz="1800">
                <a:solidFill>
                  <a:srgbClr val="000000"/>
                </a:solidFill>
                <a:latin typeface="Times New Roman" charset="0"/>
                <a:cs typeface="Arial Unicode MS" charset="0"/>
              </a:defRPr>
            </a:lvl1pPr>
          </a:lstStyle>
          <a:p>
            <a:fld id="{95280CBA-EF3F-9F45-AD4E-1515D74B50C2}"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panose="020B0602020204020204" pitchFamily="34" charset="0"/>
          <a:ea typeface="+mj-ea"/>
          <a:cs typeface="+mj-cs"/>
        </a:defRPr>
      </a:lvl1pPr>
      <a:lvl2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2pPr>
      <a:lvl3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3pPr>
      <a:lvl4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4pPr>
      <a:lvl5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5pPr>
      <a:lvl6pPr marL="25146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6pPr>
      <a:lvl7pPr marL="29718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7pPr>
      <a:lvl8pPr marL="34290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8pPr>
      <a:lvl9pPr marL="38862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9pPr>
    </p:titleStyle>
    <p:bodyStyle>
      <a:lvl1pPr marL="342900" indent="-3429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7F7F7F"/>
          </a:solidFill>
          <a:latin typeface="+mn-lt"/>
          <a:ea typeface="+mn-ea"/>
          <a:cs typeface="+mn-cs"/>
        </a:defRPr>
      </a:lvl1pPr>
      <a:lvl2pPr marL="742950" indent="-28575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2pPr>
      <a:lvl3pPr marL="11430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3pPr>
      <a:lvl4pPr marL="16002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4pPr>
      <a:lvl5pPr marL="20574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5pPr>
      <a:lvl6pPr marL="25146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6pPr>
      <a:lvl7pPr marL="29718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7pPr>
      <a:lvl8pPr marL="34290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8pPr>
      <a:lvl9pPr marL="38862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12192000" cy="683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5603" name="Rectangle 2"/>
          <p:cNvSpPr>
            <a:spLocks noGrp="1" noChangeArrowheads="1"/>
          </p:cNvSpPr>
          <p:nvPr>
            <p:ph type="title"/>
          </p:nvPr>
        </p:nvSpPr>
        <p:spPr bwMode="auto">
          <a:xfrm>
            <a:off x="609601" y="274639"/>
            <a:ext cx="10968567" cy="113982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5604" name="Rectangle 3"/>
          <p:cNvSpPr>
            <a:spLocks noGrp="1" noChangeArrowheads="1"/>
          </p:cNvSpPr>
          <p:nvPr>
            <p:ph type="body" idx="1"/>
          </p:nvPr>
        </p:nvSpPr>
        <p:spPr bwMode="auto">
          <a:xfrm>
            <a:off x="609601" y="1600200"/>
            <a:ext cx="10968567" cy="452278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3077" name="Text Box 4"/>
          <p:cNvSpPr txBox="1">
            <a:spLocks noChangeArrowheads="1"/>
          </p:cNvSpPr>
          <p:nvPr/>
        </p:nvSpPr>
        <p:spPr bwMode="auto">
          <a:xfrm>
            <a:off x="609600" y="6245225"/>
            <a:ext cx="2844800" cy="476250"/>
          </a:xfrm>
          <a:prstGeom prst="rect">
            <a:avLst/>
          </a:prstGeom>
          <a:noFill/>
          <a:ln w="9525">
            <a:noFill/>
            <a:round/>
            <a:headEnd/>
            <a:tailEnd/>
          </a:ln>
        </p:spPr>
        <p:txBody>
          <a:bodyPr wrap="none" anchor="ctr"/>
          <a:lstStyle/>
          <a:p>
            <a:pPr eaLnBrk="1" hangingPunct="1">
              <a:buClr>
                <a:srgbClr val="000000"/>
              </a:buClr>
              <a:buSzPct val="100000"/>
              <a:buFont typeface="Times New Roman" pitchFamily="-108" charset="0"/>
              <a:buNone/>
              <a:defRPr/>
            </a:pPr>
            <a:endParaRPr lang="en-US" sz="2400">
              <a:ea typeface="ヒラギノ角ゴ Pro W3" pitchFamily="-108" charset="-128"/>
              <a:cs typeface="ヒラギノ角ゴ Pro W3" pitchFamily="-108" charset="-128"/>
            </a:endParaRPr>
          </a:p>
        </p:txBody>
      </p:sp>
      <p:sp>
        <p:nvSpPr>
          <p:cNvPr id="3078" name="Text Box 5"/>
          <p:cNvSpPr txBox="1">
            <a:spLocks noChangeArrowheads="1"/>
          </p:cNvSpPr>
          <p:nvPr/>
        </p:nvSpPr>
        <p:spPr bwMode="auto">
          <a:xfrm>
            <a:off x="4165600" y="6245225"/>
            <a:ext cx="3860800" cy="476250"/>
          </a:xfrm>
          <a:prstGeom prst="rect">
            <a:avLst/>
          </a:prstGeom>
          <a:noFill/>
          <a:ln w="9525">
            <a:noFill/>
            <a:round/>
            <a:headEnd/>
            <a:tailEnd/>
          </a:ln>
        </p:spPr>
        <p:txBody>
          <a:bodyPr wrap="none" anchor="ctr"/>
          <a:lstStyle/>
          <a:p>
            <a:pPr eaLnBrk="1" hangingPunct="1">
              <a:buClr>
                <a:srgbClr val="000000"/>
              </a:buClr>
              <a:buSzPct val="100000"/>
              <a:buFont typeface="Times New Roman" pitchFamily="-108" charset="0"/>
              <a:buNone/>
              <a:defRPr/>
            </a:pPr>
            <a:endParaRPr lang="en-US" sz="2400">
              <a:ea typeface="ヒラギノ角ゴ Pro W3" pitchFamily="-108" charset="-128"/>
              <a:cs typeface="ヒラギノ角ゴ Pro W3" pitchFamily="-108" charset="-128"/>
            </a:endParaRPr>
          </a:p>
        </p:txBody>
      </p:sp>
      <p:sp>
        <p:nvSpPr>
          <p:cNvPr id="2" name="Rectangle 6"/>
          <p:cNvSpPr>
            <a:spLocks noGrp="1" noChangeArrowheads="1"/>
          </p:cNvSpPr>
          <p:nvPr>
            <p:ph type="sldNum"/>
          </p:nvPr>
        </p:nvSpPr>
        <p:spPr bwMode="auto">
          <a:xfrm>
            <a:off x="8737601" y="6245226"/>
            <a:ext cx="2840567" cy="4730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eaLnBrk="1" hangingPunct="1">
              <a:buSzPct val="100000"/>
              <a:defRPr sz="1800">
                <a:solidFill>
                  <a:srgbClr val="000000"/>
                </a:solidFill>
                <a:latin typeface="Times New Roman" charset="0"/>
                <a:cs typeface="Arial Unicode MS" charset="0"/>
              </a:defRPr>
            </a:lvl1pPr>
          </a:lstStyle>
          <a:p>
            <a:fld id="{1CD89A00-22A5-A14B-B7CE-CCDDA27BF9D5}"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panose="020B0602020204020204" pitchFamily="34" charset="0"/>
          <a:ea typeface="+mj-ea"/>
          <a:cs typeface="+mj-cs"/>
        </a:defRPr>
      </a:lvl1pPr>
      <a:lvl2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2pPr>
      <a:lvl3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3pPr>
      <a:lvl4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4pPr>
      <a:lvl5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5pPr>
      <a:lvl6pPr marL="25146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6pPr>
      <a:lvl7pPr marL="29718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7pPr>
      <a:lvl8pPr marL="34290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8pPr>
      <a:lvl9pPr marL="38862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9pPr>
    </p:titleStyle>
    <p:bodyStyle>
      <a:lvl1pPr marL="342900" indent="-3429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7F7F7F"/>
          </a:solidFill>
          <a:latin typeface="+mn-lt"/>
          <a:ea typeface="+mn-ea"/>
          <a:cs typeface="+mn-cs"/>
        </a:defRPr>
      </a:lvl1pPr>
      <a:lvl2pPr marL="742950" indent="-28575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2pPr>
      <a:lvl3pPr marL="11430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3pPr>
      <a:lvl4pPr marL="16002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4pPr>
      <a:lvl5pPr marL="20574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5pPr>
      <a:lvl6pPr marL="25146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6pPr>
      <a:lvl7pPr marL="29718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7pPr>
      <a:lvl8pPr marL="34290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8pPr>
      <a:lvl9pPr marL="38862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icture containing text, clipart&#10;&#10;Description automatically generated">
            <a:extLst>
              <a:ext uri="{FF2B5EF4-FFF2-40B4-BE49-F238E27FC236}">
                <a16:creationId xmlns:a16="http://schemas.microsoft.com/office/drawing/2014/main" id="{92C0A322-273F-EC09-C32B-721DAD5F5F13}"/>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850333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165FD1-F03C-7E46-A6A9-F58F873B8125}"/>
              </a:ext>
            </a:extLst>
          </p:cNvPr>
          <p:cNvPicPr>
            <a:picLocks noChangeAspect="1"/>
          </p:cNvPicPr>
          <p:nvPr/>
        </p:nvPicPr>
        <p:blipFill>
          <a:blip r:embed="rId3"/>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443958B-FDAB-2C4A-9771-2FC4418E90A4}"/>
              </a:ext>
            </a:extLst>
          </p:cNvPr>
          <p:cNvSpPr txBox="1"/>
          <p:nvPr/>
        </p:nvSpPr>
        <p:spPr>
          <a:xfrm>
            <a:off x="624012" y="1449385"/>
            <a:ext cx="5273205" cy="2308324"/>
          </a:xfrm>
          <a:prstGeom prst="rect">
            <a:avLst/>
          </a:prstGeom>
          <a:noFill/>
        </p:spPr>
        <p:txBody>
          <a:bodyPr wrap="square" rtlCol="0">
            <a:spAutoFit/>
          </a:bodyPr>
          <a:lstStyle/>
          <a:p>
            <a:r>
              <a:rPr lang="en-GB" sz="1600" dirty="0">
                <a:solidFill>
                  <a:schemeClr val="tx1"/>
                </a:solidFill>
              </a:rPr>
              <a:t>Bear in mind, some low sugar items, such as crisps, </a:t>
            </a:r>
            <a:br>
              <a:rPr lang="en-GB" sz="1600" dirty="0">
                <a:solidFill>
                  <a:schemeClr val="tx1"/>
                </a:solidFill>
              </a:rPr>
            </a:br>
            <a:r>
              <a:rPr lang="en-GB" sz="1600" dirty="0">
                <a:solidFill>
                  <a:schemeClr val="tx1"/>
                </a:solidFill>
              </a:rPr>
              <a:t>are high in fat, which is also bad for our health. Low </a:t>
            </a:r>
            <a:br>
              <a:rPr lang="en-GB" sz="1600" dirty="0">
                <a:solidFill>
                  <a:schemeClr val="tx1"/>
                </a:solidFill>
              </a:rPr>
            </a:br>
            <a:r>
              <a:rPr lang="en-GB" sz="1600" dirty="0">
                <a:solidFill>
                  <a:schemeClr val="tx1"/>
                </a:solidFill>
              </a:rPr>
              <a:t>sugar, low salt, low fat is always the healthiest option. </a:t>
            </a:r>
          </a:p>
          <a:p>
            <a:endParaRPr lang="en-GB" sz="1600" dirty="0">
              <a:solidFill>
                <a:schemeClr val="tx1"/>
              </a:solidFill>
            </a:endParaRPr>
          </a:p>
          <a:p>
            <a:r>
              <a:rPr lang="en-GB" sz="1600" dirty="0">
                <a:solidFill>
                  <a:schemeClr val="tx1"/>
                </a:solidFill>
              </a:rPr>
              <a:t>Always check the traffic light system for other key ingredients that might be red or amber. </a:t>
            </a:r>
          </a:p>
          <a:p>
            <a:endParaRPr lang="en-GB" sz="1600" dirty="0">
              <a:solidFill>
                <a:schemeClr val="tx1"/>
              </a:solidFill>
            </a:endParaRPr>
          </a:p>
          <a:p>
            <a:r>
              <a:rPr lang="en-GB" sz="1600" dirty="0">
                <a:solidFill>
                  <a:schemeClr val="tx1"/>
                </a:solidFill>
              </a:rPr>
              <a:t>You could also download the NHS Change for Life Food Scanner app and use it while you shop. </a:t>
            </a:r>
          </a:p>
        </p:txBody>
      </p:sp>
    </p:spTree>
    <p:extLst>
      <p:ext uri="{BB962C8B-B14F-4D97-AF65-F5344CB8AC3E}">
        <p14:creationId xmlns:p14="http://schemas.microsoft.com/office/powerpoint/2010/main" val="256457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Diagram&#10;&#10;Description automatically generated">
            <a:extLst>
              <a:ext uri="{FF2B5EF4-FFF2-40B4-BE49-F238E27FC236}">
                <a16:creationId xmlns:a16="http://schemas.microsoft.com/office/drawing/2014/main" id="{1CC02C2B-F8C4-44A4-243C-24F2E88DBD24}"/>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581962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35F598A-0E39-1E24-E4BF-03E195BC7B1E}"/>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500686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with medium confidence">
            <a:extLst>
              <a:ext uri="{FF2B5EF4-FFF2-40B4-BE49-F238E27FC236}">
                <a16:creationId xmlns:a16="http://schemas.microsoft.com/office/drawing/2014/main" id="{0523658A-FAE1-F995-4F30-E044DC189A63}"/>
              </a:ext>
            </a:extLst>
          </p:cNvPr>
          <p:cNvPicPr>
            <a:picLocks noChangeAspect="1"/>
          </p:cNvPicPr>
          <p:nvPr/>
        </p:nvPicPr>
        <p:blipFill>
          <a:blip r:embed="rId3"/>
          <a:stretch>
            <a:fillRect/>
          </a:stretch>
        </p:blipFill>
        <p:spPr>
          <a:xfrm>
            <a:off x="0" y="0"/>
            <a:ext cx="12192000" cy="6865150"/>
          </a:xfrm>
          <a:prstGeom prst="rect">
            <a:avLst/>
          </a:prstGeom>
        </p:spPr>
      </p:pic>
    </p:spTree>
    <p:extLst>
      <p:ext uri="{BB962C8B-B14F-4D97-AF65-F5344CB8AC3E}">
        <p14:creationId xmlns:p14="http://schemas.microsoft.com/office/powerpoint/2010/main" val="282837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1" name="Picture 20" descr="Graphical user interface, text, application, email&#10;&#10;Description automatically generated">
            <a:extLst>
              <a:ext uri="{FF2B5EF4-FFF2-40B4-BE49-F238E27FC236}">
                <a16:creationId xmlns:a16="http://schemas.microsoft.com/office/drawing/2014/main" id="{C486828E-D7BE-A875-FF32-7DA2E0C2EFD1}"/>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248306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Logo&#10;&#10;Description automatically generated with medium confidence">
            <a:extLst>
              <a:ext uri="{FF2B5EF4-FFF2-40B4-BE49-F238E27FC236}">
                <a16:creationId xmlns:a16="http://schemas.microsoft.com/office/drawing/2014/main" id="{DE18AA36-213E-6A1A-E2F7-263E5AFB220F}"/>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278775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F25C25-1A77-B941-99BB-0155B158FFFC}"/>
              </a:ext>
            </a:extLst>
          </p:cNvPr>
          <p:cNvPicPr>
            <a:picLocks noChangeAspect="1"/>
          </p:cNvPicPr>
          <p:nvPr/>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3793711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Text&#10;&#10;Description automatically generated with medium confidence">
            <a:extLst>
              <a:ext uri="{FF2B5EF4-FFF2-40B4-BE49-F238E27FC236}">
                <a16:creationId xmlns:a16="http://schemas.microsoft.com/office/drawing/2014/main" id="{1D0F932C-4706-487B-A4FB-7F0B1D11E794}"/>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92118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DB40CD-F46A-914F-9BEC-DF65539449AB}"/>
              </a:ext>
            </a:extLst>
          </p:cNvPr>
          <p:cNvPicPr>
            <a:picLocks noChangeAspect="1"/>
          </p:cNvPicPr>
          <p:nvPr/>
        </p:nvPicPr>
        <p:blipFill>
          <a:blip r:embed="rId3"/>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D25B45B-CF8E-7A40-8885-D7677EDFC977}"/>
              </a:ext>
            </a:extLst>
          </p:cNvPr>
          <p:cNvSpPr txBox="1"/>
          <p:nvPr/>
        </p:nvSpPr>
        <p:spPr>
          <a:xfrm>
            <a:off x="624012" y="3078969"/>
            <a:ext cx="6475288" cy="379463"/>
          </a:xfrm>
          <a:prstGeom prst="rect">
            <a:avLst/>
          </a:prstGeom>
          <a:noFill/>
        </p:spPr>
        <p:txBody>
          <a:bodyPr wrap="square" rtlCol="0">
            <a:spAutoFit/>
          </a:bodyPr>
          <a:lstStyle/>
          <a:p>
            <a:pPr>
              <a:lnSpc>
                <a:spcPts val="2500"/>
              </a:lnSpc>
            </a:pPr>
            <a:r>
              <a:rPr lang="en-GB" sz="1600" dirty="0">
                <a:solidFill>
                  <a:schemeClr val="tx1"/>
                </a:solidFill>
              </a:rPr>
              <a:t>Public Health England recommends a maximum daily limit:</a:t>
            </a:r>
          </a:p>
        </p:txBody>
      </p:sp>
      <p:sp>
        <p:nvSpPr>
          <p:cNvPr id="10" name="TextBox 9">
            <a:extLst>
              <a:ext uri="{FF2B5EF4-FFF2-40B4-BE49-F238E27FC236}">
                <a16:creationId xmlns:a16="http://schemas.microsoft.com/office/drawing/2014/main" id="{919BC444-331A-CE48-B804-40EA663D6821}"/>
              </a:ext>
            </a:extLst>
          </p:cNvPr>
          <p:cNvSpPr txBox="1"/>
          <p:nvPr/>
        </p:nvSpPr>
        <p:spPr>
          <a:xfrm>
            <a:off x="624012" y="5822169"/>
            <a:ext cx="4151188" cy="379463"/>
          </a:xfrm>
          <a:prstGeom prst="rect">
            <a:avLst/>
          </a:prstGeom>
          <a:noFill/>
        </p:spPr>
        <p:txBody>
          <a:bodyPr wrap="square" rtlCol="0">
            <a:spAutoFit/>
          </a:bodyPr>
          <a:lstStyle/>
          <a:p>
            <a:pPr>
              <a:lnSpc>
                <a:spcPts val="2500"/>
              </a:lnSpc>
            </a:pPr>
            <a:r>
              <a:rPr lang="en-GB" sz="1600" b="1" dirty="0">
                <a:solidFill>
                  <a:srgbClr val="E64781"/>
                </a:solidFill>
              </a:rPr>
              <a:t>11+ and adults	</a:t>
            </a:r>
            <a:r>
              <a:rPr lang="en-GB" sz="1600" dirty="0">
                <a:solidFill>
                  <a:schemeClr val="tx1"/>
                </a:solidFill>
              </a:rPr>
              <a:t> 	         30g per day</a:t>
            </a:r>
          </a:p>
        </p:txBody>
      </p:sp>
      <p:grpSp>
        <p:nvGrpSpPr>
          <p:cNvPr id="50" name="Group 49">
            <a:extLst>
              <a:ext uri="{FF2B5EF4-FFF2-40B4-BE49-F238E27FC236}">
                <a16:creationId xmlns:a16="http://schemas.microsoft.com/office/drawing/2014/main" id="{2FE3C147-C258-AC42-AB3D-3E58B6FF80F3}"/>
              </a:ext>
            </a:extLst>
          </p:cNvPr>
          <p:cNvGrpSpPr/>
          <p:nvPr/>
        </p:nvGrpSpPr>
        <p:grpSpPr>
          <a:xfrm>
            <a:off x="624012" y="3612369"/>
            <a:ext cx="10983788" cy="553231"/>
            <a:chOff x="624012" y="3612369"/>
            <a:chExt cx="10983788" cy="553231"/>
          </a:xfrm>
        </p:grpSpPr>
        <p:sp>
          <p:nvSpPr>
            <p:cNvPr id="7" name="TextBox 6">
              <a:extLst>
                <a:ext uri="{FF2B5EF4-FFF2-40B4-BE49-F238E27FC236}">
                  <a16:creationId xmlns:a16="http://schemas.microsoft.com/office/drawing/2014/main" id="{8B84A96D-73DA-5D45-B42D-E6D862A57CEA}"/>
                </a:ext>
              </a:extLst>
            </p:cNvPr>
            <p:cNvSpPr txBox="1"/>
            <p:nvPr/>
          </p:nvSpPr>
          <p:spPr>
            <a:xfrm>
              <a:off x="624012" y="3612369"/>
              <a:ext cx="4151188" cy="379463"/>
            </a:xfrm>
            <a:prstGeom prst="rect">
              <a:avLst/>
            </a:prstGeom>
            <a:noFill/>
          </p:spPr>
          <p:txBody>
            <a:bodyPr wrap="square" rtlCol="0">
              <a:spAutoFit/>
            </a:bodyPr>
            <a:lstStyle/>
            <a:p>
              <a:pPr>
                <a:lnSpc>
                  <a:spcPts val="2500"/>
                </a:lnSpc>
              </a:pPr>
              <a:r>
                <a:rPr lang="en-GB" sz="1600" b="1" dirty="0">
                  <a:solidFill>
                    <a:srgbClr val="E64781"/>
                  </a:solidFill>
                </a:rPr>
                <a:t>Babies and toddlers      	 </a:t>
              </a:r>
              <a:r>
                <a:rPr lang="en-GB" sz="1600" dirty="0">
                  <a:solidFill>
                    <a:schemeClr val="tx1"/>
                  </a:solidFill>
                </a:rPr>
                <a:t>0g per day </a:t>
              </a:r>
            </a:p>
          </p:txBody>
        </p:sp>
        <p:cxnSp>
          <p:nvCxnSpPr>
            <p:cNvPr id="11" name="Straight Connector 10">
              <a:extLst>
                <a:ext uri="{FF2B5EF4-FFF2-40B4-BE49-F238E27FC236}">
                  <a16:creationId xmlns:a16="http://schemas.microsoft.com/office/drawing/2014/main" id="{002B779E-79CB-CD42-B488-88E1A641F8A7}"/>
                </a:ext>
              </a:extLst>
            </p:cNvPr>
            <p:cNvCxnSpPr/>
            <p:nvPr/>
          </p:nvCxnSpPr>
          <p:spPr bwMode="auto">
            <a:xfrm>
              <a:off x="723900" y="4165600"/>
              <a:ext cx="10883900" cy="0"/>
            </a:xfrm>
            <a:prstGeom prst="line">
              <a:avLst/>
            </a:prstGeom>
            <a:solidFill>
              <a:srgbClr val="00B8FF"/>
            </a:solidFill>
            <a:ln w="9525" cap="flat" cmpd="sng" algn="ctr">
              <a:solidFill>
                <a:schemeClr val="bg1">
                  <a:lumMod val="65000"/>
                </a:schemeClr>
              </a:solidFill>
              <a:prstDash val="solid"/>
              <a:round/>
              <a:headEnd type="none" w="med" len="med"/>
              <a:tailEnd type="none" w="med" len="med"/>
            </a:ln>
            <a:effectLst/>
          </p:spPr>
        </p:cxnSp>
      </p:grpSp>
      <p:grpSp>
        <p:nvGrpSpPr>
          <p:cNvPr id="51" name="Group 50">
            <a:extLst>
              <a:ext uri="{FF2B5EF4-FFF2-40B4-BE49-F238E27FC236}">
                <a16:creationId xmlns:a16="http://schemas.microsoft.com/office/drawing/2014/main" id="{11889A5D-66D4-2C47-9021-48739DD2B014}"/>
              </a:ext>
            </a:extLst>
          </p:cNvPr>
          <p:cNvGrpSpPr/>
          <p:nvPr/>
        </p:nvGrpSpPr>
        <p:grpSpPr>
          <a:xfrm>
            <a:off x="624012" y="4348969"/>
            <a:ext cx="10983788" cy="527831"/>
            <a:chOff x="624012" y="4348969"/>
            <a:chExt cx="10983788" cy="527831"/>
          </a:xfrm>
        </p:grpSpPr>
        <p:sp>
          <p:nvSpPr>
            <p:cNvPr id="8" name="TextBox 7">
              <a:extLst>
                <a:ext uri="{FF2B5EF4-FFF2-40B4-BE49-F238E27FC236}">
                  <a16:creationId xmlns:a16="http://schemas.microsoft.com/office/drawing/2014/main" id="{A4E5CF67-6A1F-F541-80B7-9AA60FBA380A}"/>
                </a:ext>
              </a:extLst>
            </p:cNvPr>
            <p:cNvSpPr txBox="1"/>
            <p:nvPr/>
          </p:nvSpPr>
          <p:spPr>
            <a:xfrm>
              <a:off x="624012" y="4348969"/>
              <a:ext cx="4151188" cy="379463"/>
            </a:xfrm>
            <a:prstGeom prst="rect">
              <a:avLst/>
            </a:prstGeom>
            <a:noFill/>
          </p:spPr>
          <p:txBody>
            <a:bodyPr wrap="square" rtlCol="0">
              <a:spAutoFit/>
            </a:bodyPr>
            <a:lstStyle/>
            <a:p>
              <a:pPr>
                <a:lnSpc>
                  <a:spcPts val="2500"/>
                </a:lnSpc>
              </a:pPr>
              <a:r>
                <a:rPr lang="en-GB" sz="1600" b="1" dirty="0">
                  <a:solidFill>
                    <a:srgbClr val="E64781"/>
                  </a:solidFill>
                </a:rPr>
                <a:t>Children aged 4-6	</a:t>
              </a:r>
              <a:r>
                <a:rPr lang="en-GB" sz="1600" dirty="0">
                  <a:solidFill>
                    <a:schemeClr val="tx1"/>
                  </a:solidFill>
                </a:rPr>
                <a:t> 	         19g per day</a:t>
              </a:r>
            </a:p>
          </p:txBody>
        </p:sp>
        <p:cxnSp>
          <p:nvCxnSpPr>
            <p:cNvPr id="12" name="Straight Connector 11">
              <a:extLst>
                <a:ext uri="{FF2B5EF4-FFF2-40B4-BE49-F238E27FC236}">
                  <a16:creationId xmlns:a16="http://schemas.microsoft.com/office/drawing/2014/main" id="{B26CDC1E-AE5D-CB46-8504-807268FEC290}"/>
                </a:ext>
              </a:extLst>
            </p:cNvPr>
            <p:cNvCxnSpPr/>
            <p:nvPr/>
          </p:nvCxnSpPr>
          <p:spPr bwMode="auto">
            <a:xfrm>
              <a:off x="723900" y="4876800"/>
              <a:ext cx="10883900" cy="0"/>
            </a:xfrm>
            <a:prstGeom prst="line">
              <a:avLst/>
            </a:prstGeom>
            <a:solidFill>
              <a:srgbClr val="00B8FF"/>
            </a:solidFill>
            <a:ln w="9525" cap="flat" cmpd="sng" algn="ctr">
              <a:solidFill>
                <a:schemeClr val="bg1">
                  <a:lumMod val="65000"/>
                </a:schemeClr>
              </a:solidFill>
              <a:prstDash val="solid"/>
              <a:round/>
              <a:headEnd type="none" w="med" len="med"/>
              <a:tailEnd type="none" w="med" len="med"/>
            </a:ln>
            <a:effectLst/>
          </p:spPr>
        </p:cxnSp>
      </p:grpSp>
      <p:grpSp>
        <p:nvGrpSpPr>
          <p:cNvPr id="52" name="Group 51">
            <a:extLst>
              <a:ext uri="{FF2B5EF4-FFF2-40B4-BE49-F238E27FC236}">
                <a16:creationId xmlns:a16="http://schemas.microsoft.com/office/drawing/2014/main" id="{DDC6B60E-7F5F-644A-AF57-1F896C564F3F}"/>
              </a:ext>
            </a:extLst>
          </p:cNvPr>
          <p:cNvGrpSpPr/>
          <p:nvPr/>
        </p:nvGrpSpPr>
        <p:grpSpPr>
          <a:xfrm>
            <a:off x="624012" y="5085569"/>
            <a:ext cx="10983788" cy="565931"/>
            <a:chOff x="624012" y="5085569"/>
            <a:chExt cx="10983788" cy="565931"/>
          </a:xfrm>
        </p:grpSpPr>
        <p:sp>
          <p:nvSpPr>
            <p:cNvPr id="9" name="TextBox 8">
              <a:extLst>
                <a:ext uri="{FF2B5EF4-FFF2-40B4-BE49-F238E27FC236}">
                  <a16:creationId xmlns:a16="http://schemas.microsoft.com/office/drawing/2014/main" id="{E7EF5F8C-F38D-0046-9151-226E1F9D0D6C}"/>
                </a:ext>
              </a:extLst>
            </p:cNvPr>
            <p:cNvSpPr txBox="1"/>
            <p:nvPr/>
          </p:nvSpPr>
          <p:spPr>
            <a:xfrm>
              <a:off x="624012" y="5085569"/>
              <a:ext cx="4151188" cy="379463"/>
            </a:xfrm>
            <a:prstGeom prst="rect">
              <a:avLst/>
            </a:prstGeom>
            <a:noFill/>
          </p:spPr>
          <p:txBody>
            <a:bodyPr wrap="square" rtlCol="0">
              <a:spAutoFit/>
            </a:bodyPr>
            <a:lstStyle/>
            <a:p>
              <a:pPr>
                <a:lnSpc>
                  <a:spcPts val="2500"/>
                </a:lnSpc>
              </a:pPr>
              <a:r>
                <a:rPr lang="en-GB" sz="1600" b="1" dirty="0">
                  <a:solidFill>
                    <a:srgbClr val="E64781"/>
                  </a:solidFill>
                </a:rPr>
                <a:t>Children aged 7-10	</a:t>
              </a:r>
              <a:r>
                <a:rPr lang="en-GB" sz="1600" dirty="0">
                  <a:solidFill>
                    <a:schemeClr val="tx1"/>
                  </a:solidFill>
                </a:rPr>
                <a:t> 	 24g per day</a:t>
              </a:r>
            </a:p>
          </p:txBody>
        </p:sp>
        <p:cxnSp>
          <p:nvCxnSpPr>
            <p:cNvPr id="13" name="Straight Connector 12">
              <a:extLst>
                <a:ext uri="{FF2B5EF4-FFF2-40B4-BE49-F238E27FC236}">
                  <a16:creationId xmlns:a16="http://schemas.microsoft.com/office/drawing/2014/main" id="{1FFBD375-D5B7-874D-938A-302DE990AAF3}"/>
                </a:ext>
              </a:extLst>
            </p:cNvPr>
            <p:cNvCxnSpPr/>
            <p:nvPr/>
          </p:nvCxnSpPr>
          <p:spPr bwMode="auto">
            <a:xfrm>
              <a:off x="723900" y="5651500"/>
              <a:ext cx="10883900" cy="0"/>
            </a:xfrm>
            <a:prstGeom prst="line">
              <a:avLst/>
            </a:prstGeom>
            <a:solidFill>
              <a:srgbClr val="00B8FF"/>
            </a:solidFill>
            <a:ln w="9525" cap="flat" cmpd="sng" algn="ctr">
              <a:solidFill>
                <a:schemeClr val="bg1">
                  <a:lumMod val="65000"/>
                </a:schemeClr>
              </a:solidFill>
              <a:prstDash val="solid"/>
              <a:round/>
              <a:headEnd type="none" w="med" len="med"/>
              <a:tailEnd type="none" w="med" len="med"/>
            </a:ln>
            <a:effectLst/>
          </p:spPr>
        </p:cxnSp>
      </p:grpSp>
      <p:sp>
        <p:nvSpPr>
          <p:cNvPr id="14" name="TextBox 13">
            <a:extLst>
              <a:ext uri="{FF2B5EF4-FFF2-40B4-BE49-F238E27FC236}">
                <a16:creationId xmlns:a16="http://schemas.microsoft.com/office/drawing/2014/main" id="{D49E3F31-1EB2-C84D-82C4-023DE7F2D858}"/>
              </a:ext>
            </a:extLst>
          </p:cNvPr>
          <p:cNvSpPr txBox="1"/>
          <p:nvPr/>
        </p:nvSpPr>
        <p:spPr>
          <a:xfrm>
            <a:off x="5208712" y="3612369"/>
            <a:ext cx="4151188" cy="379463"/>
          </a:xfrm>
          <a:prstGeom prst="rect">
            <a:avLst/>
          </a:prstGeom>
          <a:noFill/>
        </p:spPr>
        <p:txBody>
          <a:bodyPr wrap="square" rtlCol="0">
            <a:spAutoFit/>
          </a:bodyPr>
          <a:lstStyle/>
          <a:p>
            <a:pPr>
              <a:lnSpc>
                <a:spcPts val="2500"/>
              </a:lnSpc>
            </a:pPr>
            <a:r>
              <a:rPr lang="en-GB" sz="1600" dirty="0">
                <a:solidFill>
                  <a:schemeClr val="tx1"/>
                </a:solidFill>
              </a:rPr>
              <a:t>= 0 teaspoons = no sugar at all</a:t>
            </a:r>
          </a:p>
        </p:txBody>
      </p:sp>
      <p:grpSp>
        <p:nvGrpSpPr>
          <p:cNvPr id="47" name="Group 46">
            <a:extLst>
              <a:ext uri="{FF2B5EF4-FFF2-40B4-BE49-F238E27FC236}">
                <a16:creationId xmlns:a16="http://schemas.microsoft.com/office/drawing/2014/main" id="{C812ADCE-4BCF-2548-97D7-47419A2972D9}"/>
              </a:ext>
            </a:extLst>
          </p:cNvPr>
          <p:cNvGrpSpPr/>
          <p:nvPr/>
        </p:nvGrpSpPr>
        <p:grpSpPr>
          <a:xfrm>
            <a:off x="5208712" y="4311164"/>
            <a:ext cx="3236788" cy="480302"/>
            <a:chOff x="5208712" y="4311164"/>
            <a:chExt cx="3236788" cy="480302"/>
          </a:xfrm>
        </p:grpSpPr>
        <p:sp>
          <p:nvSpPr>
            <p:cNvPr id="16" name="TextBox 15">
              <a:extLst>
                <a:ext uri="{FF2B5EF4-FFF2-40B4-BE49-F238E27FC236}">
                  <a16:creationId xmlns:a16="http://schemas.microsoft.com/office/drawing/2014/main" id="{7C364E12-ABDB-6241-A422-8AAE01EAB360}"/>
                </a:ext>
              </a:extLst>
            </p:cNvPr>
            <p:cNvSpPr txBox="1"/>
            <p:nvPr/>
          </p:nvSpPr>
          <p:spPr>
            <a:xfrm>
              <a:off x="5208712" y="4361670"/>
              <a:ext cx="3236788" cy="379463"/>
            </a:xfrm>
            <a:prstGeom prst="rect">
              <a:avLst/>
            </a:prstGeom>
            <a:noFill/>
          </p:spPr>
          <p:txBody>
            <a:bodyPr wrap="square" rtlCol="0">
              <a:spAutoFit/>
            </a:bodyPr>
            <a:lstStyle/>
            <a:p>
              <a:pPr>
                <a:lnSpc>
                  <a:spcPts val="2500"/>
                </a:lnSpc>
              </a:pPr>
              <a:r>
                <a:rPr lang="en-GB" sz="1600" dirty="0">
                  <a:solidFill>
                    <a:schemeClr val="tx1"/>
                  </a:solidFill>
                </a:rPr>
                <a:t>=                         4.5 teaspoons</a:t>
              </a:r>
            </a:p>
          </p:txBody>
        </p:sp>
        <p:grpSp>
          <p:nvGrpSpPr>
            <p:cNvPr id="25" name="Group 24">
              <a:extLst>
                <a:ext uri="{FF2B5EF4-FFF2-40B4-BE49-F238E27FC236}">
                  <a16:creationId xmlns:a16="http://schemas.microsoft.com/office/drawing/2014/main" id="{1B92D54A-9C3F-DC4C-8908-259292A98C9B}"/>
                </a:ext>
              </a:extLst>
            </p:cNvPr>
            <p:cNvGrpSpPr/>
            <p:nvPr/>
          </p:nvGrpSpPr>
          <p:grpSpPr>
            <a:xfrm>
              <a:off x="5555426" y="4311164"/>
              <a:ext cx="953566" cy="480302"/>
              <a:chOff x="5555426" y="4311164"/>
              <a:chExt cx="953566" cy="480302"/>
            </a:xfrm>
          </p:grpSpPr>
          <p:pic>
            <p:nvPicPr>
              <p:cNvPr id="20" name="Picture 19" descr="A picture containing light, drawing&#10;&#10;Description automatically generated">
                <a:extLst>
                  <a:ext uri="{FF2B5EF4-FFF2-40B4-BE49-F238E27FC236}">
                    <a16:creationId xmlns:a16="http://schemas.microsoft.com/office/drawing/2014/main" id="{6BD04E5F-8FD5-DC45-93CA-A63C2A46BBD1}"/>
                  </a:ext>
                </a:extLst>
              </p:cNvPr>
              <p:cNvPicPr>
                <a:picLocks noChangeAspect="1"/>
              </p:cNvPicPr>
              <p:nvPr/>
            </p:nvPicPr>
            <p:blipFill>
              <a:blip r:embed="rId4"/>
              <a:stretch>
                <a:fillRect/>
              </a:stretch>
            </p:blipFill>
            <p:spPr>
              <a:xfrm>
                <a:off x="5555426" y="4311164"/>
                <a:ext cx="105478" cy="480302"/>
              </a:xfrm>
              <a:prstGeom prst="rect">
                <a:avLst/>
              </a:prstGeom>
            </p:spPr>
          </p:pic>
          <p:pic>
            <p:nvPicPr>
              <p:cNvPr id="21" name="Picture 20" descr="A picture containing light, drawing&#10;&#10;Description automatically generated">
                <a:extLst>
                  <a:ext uri="{FF2B5EF4-FFF2-40B4-BE49-F238E27FC236}">
                    <a16:creationId xmlns:a16="http://schemas.microsoft.com/office/drawing/2014/main" id="{B1566494-C776-F24D-86B8-3940A4D96605}"/>
                  </a:ext>
                </a:extLst>
              </p:cNvPr>
              <p:cNvPicPr>
                <a:picLocks noChangeAspect="1"/>
              </p:cNvPicPr>
              <p:nvPr/>
            </p:nvPicPr>
            <p:blipFill>
              <a:blip r:embed="rId4"/>
              <a:stretch>
                <a:fillRect/>
              </a:stretch>
            </p:blipFill>
            <p:spPr>
              <a:xfrm>
                <a:off x="5761340" y="4311164"/>
                <a:ext cx="105478" cy="480302"/>
              </a:xfrm>
              <a:prstGeom prst="rect">
                <a:avLst/>
              </a:prstGeom>
            </p:spPr>
          </p:pic>
          <p:pic>
            <p:nvPicPr>
              <p:cNvPr id="22" name="Picture 21" descr="A picture containing light, drawing&#10;&#10;Description automatically generated">
                <a:extLst>
                  <a:ext uri="{FF2B5EF4-FFF2-40B4-BE49-F238E27FC236}">
                    <a16:creationId xmlns:a16="http://schemas.microsoft.com/office/drawing/2014/main" id="{67162122-5499-8B49-ADFA-71FF2CD569E8}"/>
                  </a:ext>
                </a:extLst>
              </p:cNvPr>
              <p:cNvPicPr>
                <a:picLocks noChangeAspect="1"/>
              </p:cNvPicPr>
              <p:nvPr/>
            </p:nvPicPr>
            <p:blipFill>
              <a:blip r:embed="rId4"/>
              <a:stretch>
                <a:fillRect/>
              </a:stretch>
            </p:blipFill>
            <p:spPr>
              <a:xfrm>
                <a:off x="5974235" y="4311164"/>
                <a:ext cx="105478" cy="480302"/>
              </a:xfrm>
              <a:prstGeom prst="rect">
                <a:avLst/>
              </a:prstGeom>
            </p:spPr>
          </p:pic>
          <p:pic>
            <p:nvPicPr>
              <p:cNvPr id="23" name="Picture 22" descr="A picture containing light, drawing&#10;&#10;Description automatically generated">
                <a:extLst>
                  <a:ext uri="{FF2B5EF4-FFF2-40B4-BE49-F238E27FC236}">
                    <a16:creationId xmlns:a16="http://schemas.microsoft.com/office/drawing/2014/main" id="{3DAC2C9B-BD1A-1841-AAB7-24E3DDEFF59E}"/>
                  </a:ext>
                </a:extLst>
              </p:cNvPr>
              <p:cNvPicPr>
                <a:picLocks noChangeAspect="1"/>
              </p:cNvPicPr>
              <p:nvPr/>
            </p:nvPicPr>
            <p:blipFill>
              <a:blip r:embed="rId4"/>
              <a:stretch>
                <a:fillRect/>
              </a:stretch>
            </p:blipFill>
            <p:spPr>
              <a:xfrm>
                <a:off x="6190620" y="4311164"/>
                <a:ext cx="105478" cy="480302"/>
              </a:xfrm>
              <a:prstGeom prst="rect">
                <a:avLst/>
              </a:prstGeom>
            </p:spPr>
          </p:pic>
          <p:pic>
            <p:nvPicPr>
              <p:cNvPr id="24" name="Picture 23" descr="A picture containing light, drawing&#10;&#10;Description automatically generated">
                <a:extLst>
                  <a:ext uri="{FF2B5EF4-FFF2-40B4-BE49-F238E27FC236}">
                    <a16:creationId xmlns:a16="http://schemas.microsoft.com/office/drawing/2014/main" id="{21B01357-08DB-224F-97D9-54A932186F2C}"/>
                  </a:ext>
                </a:extLst>
              </p:cNvPr>
              <p:cNvPicPr>
                <a:picLocks noChangeAspect="1"/>
              </p:cNvPicPr>
              <p:nvPr/>
            </p:nvPicPr>
            <p:blipFill rotWithShape="1">
              <a:blip r:embed="rId4"/>
              <a:srcRect b="43514"/>
              <a:stretch/>
            </p:blipFill>
            <p:spPr>
              <a:xfrm>
                <a:off x="6403514" y="4311164"/>
                <a:ext cx="105478" cy="271303"/>
              </a:xfrm>
              <a:prstGeom prst="rect">
                <a:avLst/>
              </a:prstGeom>
            </p:spPr>
          </p:pic>
        </p:grpSp>
      </p:grpSp>
      <p:grpSp>
        <p:nvGrpSpPr>
          <p:cNvPr id="48" name="Group 47">
            <a:extLst>
              <a:ext uri="{FF2B5EF4-FFF2-40B4-BE49-F238E27FC236}">
                <a16:creationId xmlns:a16="http://schemas.microsoft.com/office/drawing/2014/main" id="{FE749BE0-4069-B847-997F-8A41A4F8472F}"/>
              </a:ext>
            </a:extLst>
          </p:cNvPr>
          <p:cNvGrpSpPr/>
          <p:nvPr/>
        </p:nvGrpSpPr>
        <p:grpSpPr>
          <a:xfrm>
            <a:off x="5208712" y="5040590"/>
            <a:ext cx="3236788" cy="480302"/>
            <a:chOff x="5208712" y="5040590"/>
            <a:chExt cx="3236788" cy="480302"/>
          </a:xfrm>
        </p:grpSpPr>
        <p:sp>
          <p:nvSpPr>
            <p:cNvPr id="17" name="TextBox 16">
              <a:extLst>
                <a:ext uri="{FF2B5EF4-FFF2-40B4-BE49-F238E27FC236}">
                  <a16:creationId xmlns:a16="http://schemas.microsoft.com/office/drawing/2014/main" id="{2ED9126B-D7E8-1E43-8F40-A4766F8B343E}"/>
                </a:ext>
              </a:extLst>
            </p:cNvPr>
            <p:cNvSpPr txBox="1"/>
            <p:nvPr/>
          </p:nvSpPr>
          <p:spPr>
            <a:xfrm>
              <a:off x="5208712" y="5085570"/>
              <a:ext cx="3236788" cy="379463"/>
            </a:xfrm>
            <a:prstGeom prst="rect">
              <a:avLst/>
            </a:prstGeom>
            <a:noFill/>
          </p:spPr>
          <p:txBody>
            <a:bodyPr wrap="square" rtlCol="0">
              <a:spAutoFit/>
            </a:bodyPr>
            <a:lstStyle/>
            <a:p>
              <a:pPr>
                <a:lnSpc>
                  <a:spcPts val="2500"/>
                </a:lnSpc>
              </a:pPr>
              <a:r>
                <a:rPr lang="en-GB" sz="1600" dirty="0">
                  <a:solidFill>
                    <a:schemeClr val="tx1"/>
                  </a:solidFill>
                </a:rPr>
                <a:t>=                         5.5 teaspoons</a:t>
              </a:r>
            </a:p>
          </p:txBody>
        </p:sp>
        <p:grpSp>
          <p:nvGrpSpPr>
            <p:cNvPr id="26" name="Group 25">
              <a:extLst>
                <a:ext uri="{FF2B5EF4-FFF2-40B4-BE49-F238E27FC236}">
                  <a16:creationId xmlns:a16="http://schemas.microsoft.com/office/drawing/2014/main" id="{5F9B743A-8D3F-9341-B0B5-6D262B5671D1}"/>
                </a:ext>
              </a:extLst>
            </p:cNvPr>
            <p:cNvGrpSpPr/>
            <p:nvPr/>
          </p:nvGrpSpPr>
          <p:grpSpPr>
            <a:xfrm>
              <a:off x="5555426" y="5040590"/>
              <a:ext cx="1155183" cy="480302"/>
              <a:chOff x="5555426" y="4311164"/>
              <a:chExt cx="1155183" cy="480302"/>
            </a:xfrm>
          </p:grpSpPr>
          <p:pic>
            <p:nvPicPr>
              <p:cNvPr id="27" name="Picture 26" descr="A picture containing light, drawing&#10;&#10;Description automatically generated">
                <a:extLst>
                  <a:ext uri="{FF2B5EF4-FFF2-40B4-BE49-F238E27FC236}">
                    <a16:creationId xmlns:a16="http://schemas.microsoft.com/office/drawing/2014/main" id="{66400374-B1E2-9E40-AEF2-87EAAA38159A}"/>
                  </a:ext>
                </a:extLst>
              </p:cNvPr>
              <p:cNvPicPr>
                <a:picLocks noChangeAspect="1"/>
              </p:cNvPicPr>
              <p:nvPr/>
            </p:nvPicPr>
            <p:blipFill>
              <a:blip r:embed="rId4"/>
              <a:stretch>
                <a:fillRect/>
              </a:stretch>
            </p:blipFill>
            <p:spPr>
              <a:xfrm>
                <a:off x="5555426" y="4311164"/>
                <a:ext cx="105478" cy="480302"/>
              </a:xfrm>
              <a:prstGeom prst="rect">
                <a:avLst/>
              </a:prstGeom>
            </p:spPr>
          </p:pic>
          <p:pic>
            <p:nvPicPr>
              <p:cNvPr id="28" name="Picture 27" descr="A picture containing light, drawing&#10;&#10;Description automatically generated">
                <a:extLst>
                  <a:ext uri="{FF2B5EF4-FFF2-40B4-BE49-F238E27FC236}">
                    <a16:creationId xmlns:a16="http://schemas.microsoft.com/office/drawing/2014/main" id="{3910C43F-E0AC-A647-9E0E-0FC94211F08B}"/>
                  </a:ext>
                </a:extLst>
              </p:cNvPr>
              <p:cNvPicPr>
                <a:picLocks noChangeAspect="1"/>
              </p:cNvPicPr>
              <p:nvPr/>
            </p:nvPicPr>
            <p:blipFill>
              <a:blip r:embed="rId4"/>
              <a:stretch>
                <a:fillRect/>
              </a:stretch>
            </p:blipFill>
            <p:spPr>
              <a:xfrm>
                <a:off x="5761340" y="4311164"/>
                <a:ext cx="105478" cy="480302"/>
              </a:xfrm>
              <a:prstGeom prst="rect">
                <a:avLst/>
              </a:prstGeom>
            </p:spPr>
          </p:pic>
          <p:pic>
            <p:nvPicPr>
              <p:cNvPr id="29" name="Picture 28" descr="A picture containing light, drawing&#10;&#10;Description automatically generated">
                <a:extLst>
                  <a:ext uri="{FF2B5EF4-FFF2-40B4-BE49-F238E27FC236}">
                    <a16:creationId xmlns:a16="http://schemas.microsoft.com/office/drawing/2014/main" id="{7FEF732A-0298-3C40-9C62-FA8293A5824C}"/>
                  </a:ext>
                </a:extLst>
              </p:cNvPr>
              <p:cNvPicPr>
                <a:picLocks noChangeAspect="1"/>
              </p:cNvPicPr>
              <p:nvPr/>
            </p:nvPicPr>
            <p:blipFill>
              <a:blip r:embed="rId4"/>
              <a:stretch>
                <a:fillRect/>
              </a:stretch>
            </p:blipFill>
            <p:spPr>
              <a:xfrm>
                <a:off x="5974235" y="4311164"/>
                <a:ext cx="105478" cy="480302"/>
              </a:xfrm>
              <a:prstGeom prst="rect">
                <a:avLst/>
              </a:prstGeom>
            </p:spPr>
          </p:pic>
          <p:pic>
            <p:nvPicPr>
              <p:cNvPr id="30" name="Picture 29" descr="A picture containing light, drawing&#10;&#10;Description automatically generated">
                <a:extLst>
                  <a:ext uri="{FF2B5EF4-FFF2-40B4-BE49-F238E27FC236}">
                    <a16:creationId xmlns:a16="http://schemas.microsoft.com/office/drawing/2014/main" id="{634630AE-045E-EB43-B643-594726DBC0D5}"/>
                  </a:ext>
                </a:extLst>
              </p:cNvPr>
              <p:cNvPicPr>
                <a:picLocks noChangeAspect="1"/>
              </p:cNvPicPr>
              <p:nvPr/>
            </p:nvPicPr>
            <p:blipFill>
              <a:blip r:embed="rId4"/>
              <a:stretch>
                <a:fillRect/>
              </a:stretch>
            </p:blipFill>
            <p:spPr>
              <a:xfrm>
                <a:off x="6190620" y="4311164"/>
                <a:ext cx="105478" cy="480302"/>
              </a:xfrm>
              <a:prstGeom prst="rect">
                <a:avLst/>
              </a:prstGeom>
            </p:spPr>
          </p:pic>
          <p:pic>
            <p:nvPicPr>
              <p:cNvPr id="31" name="Picture 30" descr="A picture containing light, drawing&#10;&#10;Description automatically generated">
                <a:extLst>
                  <a:ext uri="{FF2B5EF4-FFF2-40B4-BE49-F238E27FC236}">
                    <a16:creationId xmlns:a16="http://schemas.microsoft.com/office/drawing/2014/main" id="{6C07E825-AB1E-0446-9446-D539D494CEF8}"/>
                  </a:ext>
                </a:extLst>
              </p:cNvPr>
              <p:cNvPicPr>
                <a:picLocks noChangeAspect="1"/>
              </p:cNvPicPr>
              <p:nvPr/>
            </p:nvPicPr>
            <p:blipFill rotWithShape="1">
              <a:blip r:embed="rId4"/>
              <a:srcRect b="43514"/>
              <a:stretch/>
            </p:blipFill>
            <p:spPr>
              <a:xfrm>
                <a:off x="6605131" y="4311164"/>
                <a:ext cx="105478" cy="271303"/>
              </a:xfrm>
              <a:prstGeom prst="rect">
                <a:avLst/>
              </a:prstGeom>
            </p:spPr>
          </p:pic>
          <p:pic>
            <p:nvPicPr>
              <p:cNvPr id="32" name="Picture 31" descr="A picture containing light, drawing&#10;&#10;Description automatically generated">
                <a:extLst>
                  <a:ext uri="{FF2B5EF4-FFF2-40B4-BE49-F238E27FC236}">
                    <a16:creationId xmlns:a16="http://schemas.microsoft.com/office/drawing/2014/main" id="{ABFD35EF-A848-4A4A-B053-CB5A7CEDFB15}"/>
                  </a:ext>
                </a:extLst>
              </p:cNvPr>
              <p:cNvPicPr>
                <a:picLocks noChangeAspect="1"/>
              </p:cNvPicPr>
              <p:nvPr/>
            </p:nvPicPr>
            <p:blipFill>
              <a:blip r:embed="rId4"/>
              <a:stretch>
                <a:fillRect/>
              </a:stretch>
            </p:blipFill>
            <p:spPr>
              <a:xfrm>
                <a:off x="6400025" y="4311164"/>
                <a:ext cx="105478" cy="480302"/>
              </a:xfrm>
              <a:prstGeom prst="rect">
                <a:avLst/>
              </a:prstGeom>
            </p:spPr>
          </p:pic>
        </p:grpSp>
      </p:grpSp>
      <p:grpSp>
        <p:nvGrpSpPr>
          <p:cNvPr id="49" name="Group 48">
            <a:extLst>
              <a:ext uri="{FF2B5EF4-FFF2-40B4-BE49-F238E27FC236}">
                <a16:creationId xmlns:a16="http://schemas.microsoft.com/office/drawing/2014/main" id="{259FAF44-A01F-D049-AF68-99D494A50102}"/>
              </a:ext>
            </a:extLst>
          </p:cNvPr>
          <p:cNvGrpSpPr/>
          <p:nvPr/>
        </p:nvGrpSpPr>
        <p:grpSpPr>
          <a:xfrm>
            <a:off x="5208712" y="5811896"/>
            <a:ext cx="3236788" cy="480302"/>
            <a:chOff x="5208712" y="5811896"/>
            <a:chExt cx="3236788" cy="480302"/>
          </a:xfrm>
        </p:grpSpPr>
        <p:sp>
          <p:nvSpPr>
            <p:cNvPr id="18" name="TextBox 17">
              <a:extLst>
                <a:ext uri="{FF2B5EF4-FFF2-40B4-BE49-F238E27FC236}">
                  <a16:creationId xmlns:a16="http://schemas.microsoft.com/office/drawing/2014/main" id="{11F55D9A-62E4-0645-B5DF-D596DA0A54E1}"/>
                </a:ext>
              </a:extLst>
            </p:cNvPr>
            <p:cNvSpPr txBox="1"/>
            <p:nvPr/>
          </p:nvSpPr>
          <p:spPr>
            <a:xfrm>
              <a:off x="5208712" y="5822170"/>
              <a:ext cx="3236788" cy="379463"/>
            </a:xfrm>
            <a:prstGeom prst="rect">
              <a:avLst/>
            </a:prstGeom>
            <a:noFill/>
          </p:spPr>
          <p:txBody>
            <a:bodyPr wrap="square" rtlCol="0">
              <a:spAutoFit/>
            </a:bodyPr>
            <a:lstStyle/>
            <a:p>
              <a:pPr>
                <a:lnSpc>
                  <a:spcPts val="2500"/>
                </a:lnSpc>
              </a:pPr>
              <a:r>
                <a:rPr lang="en-GB" sz="1600" dirty="0">
                  <a:solidFill>
                    <a:schemeClr val="tx1"/>
                  </a:solidFill>
                </a:rPr>
                <a:t>=                              7 teaspoons</a:t>
              </a:r>
            </a:p>
          </p:txBody>
        </p:sp>
        <p:grpSp>
          <p:nvGrpSpPr>
            <p:cNvPr id="33" name="Group 32">
              <a:extLst>
                <a:ext uri="{FF2B5EF4-FFF2-40B4-BE49-F238E27FC236}">
                  <a16:creationId xmlns:a16="http://schemas.microsoft.com/office/drawing/2014/main" id="{FB93420C-1AFA-FB44-9465-EF25DF001301}"/>
                </a:ext>
              </a:extLst>
            </p:cNvPr>
            <p:cNvGrpSpPr/>
            <p:nvPr/>
          </p:nvGrpSpPr>
          <p:grpSpPr>
            <a:xfrm>
              <a:off x="5555426" y="5811896"/>
              <a:ext cx="1372375" cy="480302"/>
              <a:chOff x="5555426" y="4311164"/>
              <a:chExt cx="1372375" cy="480302"/>
            </a:xfrm>
          </p:grpSpPr>
          <p:pic>
            <p:nvPicPr>
              <p:cNvPr id="34" name="Picture 33" descr="A picture containing light, drawing&#10;&#10;Description automatically generated">
                <a:extLst>
                  <a:ext uri="{FF2B5EF4-FFF2-40B4-BE49-F238E27FC236}">
                    <a16:creationId xmlns:a16="http://schemas.microsoft.com/office/drawing/2014/main" id="{E21F53C7-2DA0-9443-A105-5EF4068367A6}"/>
                  </a:ext>
                </a:extLst>
              </p:cNvPr>
              <p:cNvPicPr>
                <a:picLocks noChangeAspect="1"/>
              </p:cNvPicPr>
              <p:nvPr/>
            </p:nvPicPr>
            <p:blipFill>
              <a:blip r:embed="rId4"/>
              <a:stretch>
                <a:fillRect/>
              </a:stretch>
            </p:blipFill>
            <p:spPr>
              <a:xfrm>
                <a:off x="5555426" y="4311164"/>
                <a:ext cx="105478" cy="480302"/>
              </a:xfrm>
              <a:prstGeom prst="rect">
                <a:avLst/>
              </a:prstGeom>
            </p:spPr>
          </p:pic>
          <p:pic>
            <p:nvPicPr>
              <p:cNvPr id="35" name="Picture 34" descr="A picture containing light, drawing&#10;&#10;Description automatically generated">
                <a:extLst>
                  <a:ext uri="{FF2B5EF4-FFF2-40B4-BE49-F238E27FC236}">
                    <a16:creationId xmlns:a16="http://schemas.microsoft.com/office/drawing/2014/main" id="{ABEF79B3-55D1-434E-9396-59679A22F3C8}"/>
                  </a:ext>
                </a:extLst>
              </p:cNvPr>
              <p:cNvPicPr>
                <a:picLocks noChangeAspect="1"/>
              </p:cNvPicPr>
              <p:nvPr/>
            </p:nvPicPr>
            <p:blipFill>
              <a:blip r:embed="rId4"/>
              <a:stretch>
                <a:fillRect/>
              </a:stretch>
            </p:blipFill>
            <p:spPr>
              <a:xfrm>
                <a:off x="5761340" y="4311164"/>
                <a:ext cx="105478" cy="480302"/>
              </a:xfrm>
              <a:prstGeom prst="rect">
                <a:avLst/>
              </a:prstGeom>
            </p:spPr>
          </p:pic>
          <p:pic>
            <p:nvPicPr>
              <p:cNvPr id="36" name="Picture 35" descr="A picture containing light, drawing&#10;&#10;Description automatically generated">
                <a:extLst>
                  <a:ext uri="{FF2B5EF4-FFF2-40B4-BE49-F238E27FC236}">
                    <a16:creationId xmlns:a16="http://schemas.microsoft.com/office/drawing/2014/main" id="{63EA37D9-6EB1-6542-8AF8-CBF24E05AC5E}"/>
                  </a:ext>
                </a:extLst>
              </p:cNvPr>
              <p:cNvPicPr>
                <a:picLocks noChangeAspect="1"/>
              </p:cNvPicPr>
              <p:nvPr/>
            </p:nvPicPr>
            <p:blipFill>
              <a:blip r:embed="rId4"/>
              <a:stretch>
                <a:fillRect/>
              </a:stretch>
            </p:blipFill>
            <p:spPr>
              <a:xfrm>
                <a:off x="5974235" y="4311164"/>
                <a:ext cx="105478" cy="480302"/>
              </a:xfrm>
              <a:prstGeom prst="rect">
                <a:avLst/>
              </a:prstGeom>
            </p:spPr>
          </p:pic>
          <p:pic>
            <p:nvPicPr>
              <p:cNvPr id="37" name="Picture 36" descr="A picture containing light, drawing&#10;&#10;Description automatically generated">
                <a:extLst>
                  <a:ext uri="{FF2B5EF4-FFF2-40B4-BE49-F238E27FC236}">
                    <a16:creationId xmlns:a16="http://schemas.microsoft.com/office/drawing/2014/main" id="{8B72C003-AF49-F446-8ABC-20760E5B41C8}"/>
                  </a:ext>
                </a:extLst>
              </p:cNvPr>
              <p:cNvPicPr>
                <a:picLocks noChangeAspect="1"/>
              </p:cNvPicPr>
              <p:nvPr/>
            </p:nvPicPr>
            <p:blipFill>
              <a:blip r:embed="rId4"/>
              <a:stretch>
                <a:fillRect/>
              </a:stretch>
            </p:blipFill>
            <p:spPr>
              <a:xfrm>
                <a:off x="6190620" y="4311164"/>
                <a:ext cx="105478" cy="480302"/>
              </a:xfrm>
              <a:prstGeom prst="rect">
                <a:avLst/>
              </a:prstGeom>
            </p:spPr>
          </p:pic>
          <p:pic>
            <p:nvPicPr>
              <p:cNvPr id="44" name="Picture 43" descr="A picture containing light, drawing&#10;&#10;Description automatically generated">
                <a:extLst>
                  <a:ext uri="{FF2B5EF4-FFF2-40B4-BE49-F238E27FC236}">
                    <a16:creationId xmlns:a16="http://schemas.microsoft.com/office/drawing/2014/main" id="{C3CDF880-266D-7B45-B71A-B43692CA9372}"/>
                  </a:ext>
                </a:extLst>
              </p:cNvPr>
              <p:cNvPicPr>
                <a:picLocks noChangeAspect="1"/>
              </p:cNvPicPr>
              <p:nvPr/>
            </p:nvPicPr>
            <p:blipFill>
              <a:blip r:embed="rId4"/>
              <a:stretch>
                <a:fillRect/>
              </a:stretch>
            </p:blipFill>
            <p:spPr>
              <a:xfrm>
                <a:off x="6400024" y="4311164"/>
                <a:ext cx="105478" cy="480302"/>
              </a:xfrm>
              <a:prstGeom prst="rect">
                <a:avLst/>
              </a:prstGeom>
            </p:spPr>
          </p:pic>
          <p:pic>
            <p:nvPicPr>
              <p:cNvPr id="45" name="Picture 44" descr="A picture containing light, drawing&#10;&#10;Description automatically generated">
                <a:extLst>
                  <a:ext uri="{FF2B5EF4-FFF2-40B4-BE49-F238E27FC236}">
                    <a16:creationId xmlns:a16="http://schemas.microsoft.com/office/drawing/2014/main" id="{926612AC-9C78-4D45-A8E5-A5485ABAB693}"/>
                  </a:ext>
                </a:extLst>
              </p:cNvPr>
              <p:cNvPicPr>
                <a:picLocks noChangeAspect="1"/>
              </p:cNvPicPr>
              <p:nvPr/>
            </p:nvPicPr>
            <p:blipFill>
              <a:blip r:embed="rId4"/>
              <a:stretch>
                <a:fillRect/>
              </a:stretch>
            </p:blipFill>
            <p:spPr>
              <a:xfrm>
                <a:off x="6612919" y="4311164"/>
                <a:ext cx="105478" cy="480302"/>
              </a:xfrm>
              <a:prstGeom prst="rect">
                <a:avLst/>
              </a:prstGeom>
            </p:spPr>
          </p:pic>
          <p:pic>
            <p:nvPicPr>
              <p:cNvPr id="46" name="Picture 45" descr="A picture containing light, drawing&#10;&#10;Description automatically generated">
                <a:extLst>
                  <a:ext uri="{FF2B5EF4-FFF2-40B4-BE49-F238E27FC236}">
                    <a16:creationId xmlns:a16="http://schemas.microsoft.com/office/drawing/2014/main" id="{705DDD70-EA3C-C14B-8C15-4724D616C196}"/>
                  </a:ext>
                </a:extLst>
              </p:cNvPr>
              <p:cNvPicPr>
                <a:picLocks noChangeAspect="1"/>
              </p:cNvPicPr>
              <p:nvPr/>
            </p:nvPicPr>
            <p:blipFill>
              <a:blip r:embed="rId4"/>
              <a:stretch>
                <a:fillRect/>
              </a:stretch>
            </p:blipFill>
            <p:spPr>
              <a:xfrm>
                <a:off x="6822323" y="4311164"/>
                <a:ext cx="105478" cy="480302"/>
              </a:xfrm>
              <a:prstGeom prst="rect">
                <a:avLst/>
              </a:prstGeom>
            </p:spPr>
          </p:pic>
        </p:grpSp>
      </p:grpSp>
    </p:spTree>
    <p:extLst>
      <p:ext uri="{BB962C8B-B14F-4D97-AF65-F5344CB8AC3E}">
        <p14:creationId xmlns:p14="http://schemas.microsoft.com/office/powerpoint/2010/main" val="342263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left)">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5B9954-0E03-8D41-AFC5-99D6D5578A05}"/>
              </a:ext>
            </a:extLst>
          </p:cNvPr>
          <p:cNvPicPr>
            <a:picLocks noChangeAspect="1"/>
          </p:cNvPicPr>
          <p:nvPr/>
        </p:nvPicPr>
        <p:blipFill>
          <a:blip r:embed="rId3"/>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E86B77F-DCF1-854D-8311-8CE614DA423B}"/>
              </a:ext>
            </a:extLst>
          </p:cNvPr>
          <p:cNvSpPr txBox="1"/>
          <p:nvPr/>
        </p:nvSpPr>
        <p:spPr>
          <a:xfrm>
            <a:off x="624012" y="3090446"/>
            <a:ext cx="9421136" cy="584775"/>
          </a:xfrm>
          <a:prstGeom prst="rect">
            <a:avLst/>
          </a:prstGeom>
          <a:noFill/>
        </p:spPr>
        <p:txBody>
          <a:bodyPr wrap="square" rtlCol="0">
            <a:spAutoFit/>
          </a:bodyPr>
          <a:lstStyle/>
          <a:p>
            <a:r>
              <a:rPr lang="en-GB" sz="1600" dirty="0">
                <a:solidFill>
                  <a:schemeClr val="tx1"/>
                </a:solidFill>
              </a:rPr>
              <a:t>There are some foods that seem healthy, </a:t>
            </a:r>
            <a:br>
              <a:rPr lang="en-GB" sz="1600" dirty="0">
                <a:solidFill>
                  <a:schemeClr val="tx1"/>
                </a:solidFill>
              </a:rPr>
            </a:br>
            <a:r>
              <a:rPr lang="en-GB" sz="1600" dirty="0">
                <a:solidFill>
                  <a:schemeClr val="tx1"/>
                </a:solidFill>
              </a:rPr>
              <a:t>but actually contain a high amount of sugar</a:t>
            </a:r>
          </a:p>
        </p:txBody>
      </p:sp>
      <p:grpSp>
        <p:nvGrpSpPr>
          <p:cNvPr id="21" name="Group 20">
            <a:extLst>
              <a:ext uri="{FF2B5EF4-FFF2-40B4-BE49-F238E27FC236}">
                <a16:creationId xmlns:a16="http://schemas.microsoft.com/office/drawing/2014/main" id="{412935E2-7CAD-D147-843D-1C081E0AED3B}"/>
              </a:ext>
            </a:extLst>
          </p:cNvPr>
          <p:cNvGrpSpPr/>
          <p:nvPr/>
        </p:nvGrpSpPr>
        <p:grpSpPr>
          <a:xfrm>
            <a:off x="1459303" y="4091112"/>
            <a:ext cx="3364488" cy="2528300"/>
            <a:chOff x="1459303" y="4091112"/>
            <a:chExt cx="3364488" cy="2528300"/>
          </a:xfrm>
        </p:grpSpPr>
        <p:pic>
          <p:nvPicPr>
            <p:cNvPr id="5" name="Picture 4">
              <a:extLst>
                <a:ext uri="{FF2B5EF4-FFF2-40B4-BE49-F238E27FC236}">
                  <a16:creationId xmlns:a16="http://schemas.microsoft.com/office/drawing/2014/main" id="{91E2330D-860B-9541-AD5B-FBACF3816C6E}"/>
                </a:ext>
              </a:extLst>
            </p:cNvPr>
            <p:cNvPicPr>
              <a:picLocks noChangeAspect="1"/>
            </p:cNvPicPr>
            <p:nvPr/>
          </p:nvPicPr>
          <p:blipFill rotWithShape="1">
            <a:blip r:embed="rId4"/>
            <a:srcRect b="25601"/>
            <a:stretch/>
          </p:blipFill>
          <p:spPr>
            <a:xfrm>
              <a:off x="1746207" y="4091112"/>
              <a:ext cx="2790679" cy="1943525"/>
            </a:xfrm>
            <a:prstGeom prst="rect">
              <a:avLst/>
            </a:prstGeom>
          </p:spPr>
        </p:pic>
        <p:sp>
          <p:nvSpPr>
            <p:cNvPr id="15" name="TextBox 14">
              <a:extLst>
                <a:ext uri="{FF2B5EF4-FFF2-40B4-BE49-F238E27FC236}">
                  <a16:creationId xmlns:a16="http://schemas.microsoft.com/office/drawing/2014/main" id="{381D495C-6435-9846-A56A-5210DF927E63}"/>
                </a:ext>
              </a:extLst>
            </p:cNvPr>
            <p:cNvSpPr txBox="1"/>
            <p:nvPr/>
          </p:nvSpPr>
          <p:spPr>
            <a:xfrm>
              <a:off x="1459303" y="6034637"/>
              <a:ext cx="3364488" cy="584775"/>
            </a:xfrm>
            <a:prstGeom prst="rect">
              <a:avLst/>
            </a:prstGeom>
            <a:noFill/>
          </p:spPr>
          <p:txBody>
            <a:bodyPr wrap="square" rtlCol="0">
              <a:spAutoFit/>
            </a:bodyPr>
            <a:lstStyle/>
            <a:p>
              <a:pPr algn="ctr"/>
              <a:r>
                <a:rPr lang="en-GB" sz="1600" dirty="0">
                  <a:solidFill>
                    <a:schemeClr val="tx1"/>
                  </a:solidFill>
                </a:rPr>
                <a:t>Sweetened low-fat yoghurt</a:t>
              </a:r>
            </a:p>
            <a:p>
              <a:pPr algn="ctr"/>
              <a:r>
                <a:rPr lang="en-GB" sz="1600" dirty="0">
                  <a:solidFill>
                    <a:srgbClr val="E0271D"/>
                  </a:solidFill>
                </a:rPr>
                <a:t>6 teaspoons</a:t>
              </a:r>
            </a:p>
          </p:txBody>
        </p:sp>
      </p:grpSp>
      <p:grpSp>
        <p:nvGrpSpPr>
          <p:cNvPr id="22" name="Group 21">
            <a:extLst>
              <a:ext uri="{FF2B5EF4-FFF2-40B4-BE49-F238E27FC236}">
                <a16:creationId xmlns:a16="http://schemas.microsoft.com/office/drawing/2014/main" id="{8EA39A9A-4671-2040-9F4C-3D01DCAA679D}"/>
              </a:ext>
            </a:extLst>
          </p:cNvPr>
          <p:cNvGrpSpPr/>
          <p:nvPr/>
        </p:nvGrpSpPr>
        <p:grpSpPr>
          <a:xfrm>
            <a:off x="4281775" y="2944191"/>
            <a:ext cx="2398642" cy="3675221"/>
            <a:chOff x="4281775" y="2944191"/>
            <a:chExt cx="2398642" cy="3675221"/>
          </a:xfrm>
        </p:grpSpPr>
        <p:pic>
          <p:nvPicPr>
            <p:cNvPr id="8" name="Picture 7">
              <a:extLst>
                <a:ext uri="{FF2B5EF4-FFF2-40B4-BE49-F238E27FC236}">
                  <a16:creationId xmlns:a16="http://schemas.microsoft.com/office/drawing/2014/main" id="{E8D2751A-2F71-D349-A411-94233603BA96}"/>
                </a:ext>
              </a:extLst>
            </p:cNvPr>
            <p:cNvPicPr>
              <a:picLocks noChangeAspect="1"/>
            </p:cNvPicPr>
            <p:nvPr/>
          </p:nvPicPr>
          <p:blipFill rotWithShape="1">
            <a:blip r:embed="rId5"/>
            <a:srcRect b="17790"/>
            <a:stretch/>
          </p:blipFill>
          <p:spPr>
            <a:xfrm>
              <a:off x="4620583" y="2944191"/>
              <a:ext cx="1886241" cy="3090446"/>
            </a:xfrm>
            <a:prstGeom prst="rect">
              <a:avLst/>
            </a:prstGeom>
          </p:spPr>
        </p:pic>
        <p:sp>
          <p:nvSpPr>
            <p:cNvPr id="18" name="TextBox 17">
              <a:extLst>
                <a:ext uri="{FF2B5EF4-FFF2-40B4-BE49-F238E27FC236}">
                  <a16:creationId xmlns:a16="http://schemas.microsoft.com/office/drawing/2014/main" id="{01AB7C8A-EEB9-6E45-AD98-8051F161A28A}"/>
                </a:ext>
              </a:extLst>
            </p:cNvPr>
            <p:cNvSpPr txBox="1"/>
            <p:nvPr/>
          </p:nvSpPr>
          <p:spPr>
            <a:xfrm>
              <a:off x="4281775" y="6034637"/>
              <a:ext cx="2398642" cy="584775"/>
            </a:xfrm>
            <a:prstGeom prst="rect">
              <a:avLst/>
            </a:prstGeom>
            <a:noFill/>
          </p:spPr>
          <p:txBody>
            <a:bodyPr wrap="square" rtlCol="0">
              <a:spAutoFit/>
            </a:bodyPr>
            <a:lstStyle/>
            <a:p>
              <a:pPr algn="ctr"/>
              <a:r>
                <a:rPr lang="en-GB" sz="1600" dirty="0">
                  <a:solidFill>
                    <a:schemeClr val="tx1"/>
                  </a:solidFill>
                </a:rPr>
                <a:t>Fruit smoothie</a:t>
              </a:r>
            </a:p>
            <a:p>
              <a:pPr algn="ctr"/>
              <a:r>
                <a:rPr lang="en-GB" sz="1600" dirty="0">
                  <a:solidFill>
                    <a:srgbClr val="E0271D"/>
                  </a:solidFill>
                </a:rPr>
                <a:t>4 teaspoons</a:t>
              </a:r>
            </a:p>
          </p:txBody>
        </p:sp>
      </p:grpSp>
      <p:grpSp>
        <p:nvGrpSpPr>
          <p:cNvPr id="23" name="Group 22">
            <a:extLst>
              <a:ext uri="{FF2B5EF4-FFF2-40B4-BE49-F238E27FC236}">
                <a16:creationId xmlns:a16="http://schemas.microsoft.com/office/drawing/2014/main" id="{B6551BAC-83E7-D248-88E0-B491922B8C92}"/>
              </a:ext>
            </a:extLst>
          </p:cNvPr>
          <p:cNvGrpSpPr/>
          <p:nvPr/>
        </p:nvGrpSpPr>
        <p:grpSpPr>
          <a:xfrm>
            <a:off x="6441880" y="3109843"/>
            <a:ext cx="2398642" cy="3509569"/>
            <a:chOff x="6441880" y="3109843"/>
            <a:chExt cx="2398642" cy="3509569"/>
          </a:xfrm>
        </p:grpSpPr>
        <p:pic>
          <p:nvPicPr>
            <p:cNvPr id="12" name="Picture 11">
              <a:extLst>
                <a:ext uri="{FF2B5EF4-FFF2-40B4-BE49-F238E27FC236}">
                  <a16:creationId xmlns:a16="http://schemas.microsoft.com/office/drawing/2014/main" id="{FAE1FD5F-E0F7-214F-8680-F667C03F3127}"/>
                </a:ext>
              </a:extLst>
            </p:cNvPr>
            <p:cNvPicPr>
              <a:picLocks noChangeAspect="1"/>
            </p:cNvPicPr>
            <p:nvPr/>
          </p:nvPicPr>
          <p:blipFill rotWithShape="1">
            <a:blip r:embed="rId6"/>
            <a:srcRect b="18909"/>
            <a:stretch/>
          </p:blipFill>
          <p:spPr>
            <a:xfrm>
              <a:off x="6861498" y="3109843"/>
              <a:ext cx="1649526" cy="2924794"/>
            </a:xfrm>
            <a:prstGeom prst="rect">
              <a:avLst/>
            </a:prstGeom>
          </p:spPr>
        </p:pic>
        <p:sp>
          <p:nvSpPr>
            <p:cNvPr id="19" name="TextBox 18">
              <a:extLst>
                <a:ext uri="{FF2B5EF4-FFF2-40B4-BE49-F238E27FC236}">
                  <a16:creationId xmlns:a16="http://schemas.microsoft.com/office/drawing/2014/main" id="{E8AF6532-C87F-D44E-B790-781D1767BAB4}"/>
                </a:ext>
              </a:extLst>
            </p:cNvPr>
            <p:cNvSpPr txBox="1"/>
            <p:nvPr/>
          </p:nvSpPr>
          <p:spPr>
            <a:xfrm>
              <a:off x="6441880" y="6034637"/>
              <a:ext cx="2398642" cy="584775"/>
            </a:xfrm>
            <a:prstGeom prst="rect">
              <a:avLst/>
            </a:prstGeom>
            <a:noFill/>
          </p:spPr>
          <p:txBody>
            <a:bodyPr wrap="square" rtlCol="0">
              <a:spAutoFit/>
            </a:bodyPr>
            <a:lstStyle/>
            <a:p>
              <a:pPr algn="ctr"/>
              <a:r>
                <a:rPr lang="en-GB" sz="1600" dirty="0">
                  <a:solidFill>
                    <a:schemeClr val="tx1"/>
                  </a:solidFill>
                </a:rPr>
                <a:t>Flavoured water</a:t>
              </a:r>
            </a:p>
            <a:p>
              <a:pPr algn="ctr"/>
              <a:r>
                <a:rPr lang="en-GB" sz="1600" dirty="0">
                  <a:solidFill>
                    <a:srgbClr val="E0271D"/>
                  </a:solidFill>
                </a:rPr>
                <a:t>7 teaspoons</a:t>
              </a:r>
            </a:p>
          </p:txBody>
        </p:sp>
      </p:grpSp>
      <p:grpSp>
        <p:nvGrpSpPr>
          <p:cNvPr id="24" name="Group 23">
            <a:extLst>
              <a:ext uri="{FF2B5EF4-FFF2-40B4-BE49-F238E27FC236}">
                <a16:creationId xmlns:a16="http://schemas.microsoft.com/office/drawing/2014/main" id="{AF02D0DC-AB9D-C645-AB14-BA6EEE3A13CE}"/>
              </a:ext>
            </a:extLst>
          </p:cNvPr>
          <p:cNvGrpSpPr/>
          <p:nvPr/>
        </p:nvGrpSpPr>
        <p:grpSpPr>
          <a:xfrm>
            <a:off x="8721254" y="3785619"/>
            <a:ext cx="2916613" cy="2833793"/>
            <a:chOff x="8721254" y="3785619"/>
            <a:chExt cx="2916613" cy="2833793"/>
          </a:xfrm>
        </p:grpSpPr>
        <p:pic>
          <p:nvPicPr>
            <p:cNvPr id="14" name="Picture 13">
              <a:extLst>
                <a:ext uri="{FF2B5EF4-FFF2-40B4-BE49-F238E27FC236}">
                  <a16:creationId xmlns:a16="http://schemas.microsoft.com/office/drawing/2014/main" id="{6013C7F7-F555-F14D-B02B-4C7898705C0A}"/>
                </a:ext>
              </a:extLst>
            </p:cNvPr>
            <p:cNvPicPr>
              <a:picLocks noChangeAspect="1"/>
            </p:cNvPicPr>
            <p:nvPr/>
          </p:nvPicPr>
          <p:blipFill rotWithShape="1">
            <a:blip r:embed="rId7"/>
            <a:srcRect b="23339"/>
            <a:stretch/>
          </p:blipFill>
          <p:spPr>
            <a:xfrm>
              <a:off x="8873187" y="3785619"/>
              <a:ext cx="2764680" cy="2249018"/>
            </a:xfrm>
            <a:prstGeom prst="rect">
              <a:avLst/>
            </a:prstGeom>
          </p:spPr>
        </p:pic>
        <p:sp>
          <p:nvSpPr>
            <p:cNvPr id="20" name="TextBox 19">
              <a:extLst>
                <a:ext uri="{FF2B5EF4-FFF2-40B4-BE49-F238E27FC236}">
                  <a16:creationId xmlns:a16="http://schemas.microsoft.com/office/drawing/2014/main" id="{05EC05BC-6576-AE41-ABF7-311B1F96CF36}"/>
                </a:ext>
              </a:extLst>
            </p:cNvPr>
            <p:cNvSpPr txBox="1"/>
            <p:nvPr/>
          </p:nvSpPr>
          <p:spPr>
            <a:xfrm>
              <a:off x="8721254" y="6034637"/>
              <a:ext cx="2398642" cy="584775"/>
            </a:xfrm>
            <a:prstGeom prst="rect">
              <a:avLst/>
            </a:prstGeom>
            <a:noFill/>
          </p:spPr>
          <p:txBody>
            <a:bodyPr wrap="square" rtlCol="0">
              <a:spAutoFit/>
            </a:bodyPr>
            <a:lstStyle/>
            <a:p>
              <a:pPr algn="ctr"/>
              <a:r>
                <a:rPr lang="en-GB" sz="1600" dirty="0">
                  <a:solidFill>
                    <a:schemeClr val="tx1"/>
                  </a:solidFill>
                </a:rPr>
                <a:t>Added-sugar cereal</a:t>
              </a:r>
            </a:p>
            <a:p>
              <a:pPr algn="ctr"/>
              <a:r>
                <a:rPr lang="en-GB" sz="1600" dirty="0">
                  <a:solidFill>
                    <a:srgbClr val="E0271D"/>
                  </a:solidFill>
                </a:rPr>
                <a:t>6 teaspoons</a:t>
              </a:r>
            </a:p>
          </p:txBody>
        </p:sp>
      </p:grpSp>
    </p:spTree>
    <p:extLst>
      <p:ext uri="{BB962C8B-B14F-4D97-AF65-F5344CB8AC3E}">
        <p14:creationId xmlns:p14="http://schemas.microsoft.com/office/powerpoint/2010/main" val="13640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54CBFF-AE8F-5742-9E0D-037FFAC49480}"/>
              </a:ext>
            </a:extLst>
          </p:cNvPr>
          <p:cNvPicPr>
            <a:picLocks noChangeAspect="1"/>
          </p:cNvPicPr>
          <p:nvPr/>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987692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C7FDFDE2-BF23-2D87-936F-B6A4CFDED207}"/>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007243015"/>
      </p:ext>
    </p:extLst>
  </p:cSld>
  <p:clrMapOvr>
    <a:masterClrMapping/>
  </p:clrMapOvr>
</p:sld>
</file>

<file path=ppt/theme/theme1.xml><?xml version="1.0" encoding="utf-8"?>
<a:theme xmlns:a="http://schemas.openxmlformats.org/drawingml/2006/main" name="Default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Theme">
      <a:majorFont>
        <a:latin typeface="Gill Sans MT Pro Bold"/>
        <a:ea typeface="ヒラギノ角ゴ Pro W3"/>
        <a:cs typeface="ヒラギノ角ゴ Pro W3"/>
      </a:majorFont>
      <a:minorFont>
        <a:latin typeface="Gill Sans MT Pro Book"/>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 Sans MT Pro Bold"/>
        <a:ea typeface="ヒラギノ角ゴ Pro W3"/>
        <a:cs typeface="ヒラギノ角ゴ Pro W3"/>
      </a:majorFont>
      <a:minorFont>
        <a:latin typeface="Gill Sans MT Pro Book"/>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 Sans MT Pro Bold"/>
        <a:ea typeface="ヒラギノ角ゴ Pro W3"/>
        <a:cs typeface="ヒラギノ角ゴ Pro W3"/>
      </a:majorFont>
      <a:minorFont>
        <a:latin typeface="Gill Sans MT Pro Book"/>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969</TotalTime>
  <Words>1127</Words>
  <Application>Microsoft Office PowerPoint</Application>
  <PresentationFormat>Widescreen</PresentationFormat>
  <Paragraphs>109</Paragraphs>
  <Slides>13</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Calibri</vt:lpstr>
      <vt:lpstr>Gill Sans MT Pro Bold</vt:lpstr>
      <vt:lpstr>Gill Sans MT Pro Book</vt:lpstr>
      <vt:lpstr>GillSans</vt:lpstr>
      <vt:lpstr>Times New Roman</vt:lpstr>
      <vt:lpstr>Default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Tracey Elliott</dc:creator>
  <cp:lastModifiedBy>Vicky Green</cp:lastModifiedBy>
  <cp:revision>46</cp:revision>
  <dcterms:created xsi:type="dcterms:W3CDTF">2020-01-28T14:45:04Z</dcterms:created>
  <dcterms:modified xsi:type="dcterms:W3CDTF">2023-07-03T16:16:50Z</dcterms:modified>
</cp:coreProperties>
</file>