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21"/>
  </p:notes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Lst>
  <p:sldSz cx="12192000" cy="6858000"/>
  <p:notesSz cx="6735763" cy="987107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bg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bg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bg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bg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6"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71D"/>
    <a:srgbClr val="E64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88"/>
    <p:restoredTop sz="61860" autoAdjust="0"/>
  </p:normalViewPr>
  <p:slideViewPr>
    <p:cSldViewPr snapToGrid="0" snapToObjects="1">
      <p:cViewPr varScale="1">
        <p:scale>
          <a:sx n="52" d="100"/>
          <a:sy n="52" d="100"/>
        </p:scale>
        <p:origin x="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8FC2C8-82F4-458A-AB2F-09BCA064591D}" type="datetimeFigureOut">
              <a:rPr lang="en-GB" smtClean="0"/>
              <a:t>04/07/2023</a:t>
            </a:fld>
            <a:endParaRPr lang="en-GB"/>
          </a:p>
        </p:txBody>
      </p:sp>
      <p:sp>
        <p:nvSpPr>
          <p:cNvPr id="4" name="Slide Image Placeholder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9800"/>
            <a:ext cx="5389563"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5775"/>
            <a:ext cx="29194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5775"/>
            <a:ext cx="2919412" cy="495300"/>
          </a:xfrm>
          <a:prstGeom prst="rect">
            <a:avLst/>
          </a:prstGeom>
        </p:spPr>
        <p:txBody>
          <a:bodyPr vert="horz" lIns="91440" tIns="45720" rIns="91440" bIns="45720" rtlCol="0" anchor="b"/>
          <a:lstStyle>
            <a:lvl1pPr algn="r">
              <a:defRPr sz="1200"/>
            </a:lvl1pPr>
          </a:lstStyle>
          <a:p>
            <a:fld id="{A21538FA-DA96-4B63-BBDC-71DCAE81E716}" type="slidenum">
              <a:rPr lang="en-GB" smtClean="0"/>
              <a:t>‹#›</a:t>
            </a:fld>
            <a:endParaRPr lang="en-GB"/>
          </a:p>
        </p:txBody>
      </p:sp>
    </p:spTree>
    <p:extLst>
      <p:ext uri="{BB962C8B-B14F-4D97-AF65-F5344CB8AC3E}">
        <p14:creationId xmlns:p14="http://schemas.microsoft.com/office/powerpoint/2010/main" val="29144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you start: </a:t>
            </a:r>
          </a:p>
          <a:p>
            <a:endParaRPr lang="en-GB" dirty="0"/>
          </a:p>
          <a:p>
            <a:r>
              <a:rPr lang="en-GB" dirty="0"/>
              <a:t>You will find an assembly pack of items to download and print. These include:</a:t>
            </a:r>
          </a:p>
          <a:p>
            <a:endParaRPr lang="en-GB" dirty="0"/>
          </a:p>
          <a:p>
            <a:r>
              <a:rPr lang="en-GB" dirty="0"/>
              <a:t>‘Sugar </a:t>
            </a:r>
            <a:r>
              <a:rPr lang="en-GB" b="1" dirty="0"/>
              <a:t>Suspects’ </a:t>
            </a:r>
            <a:r>
              <a:rPr lang="en-GB" dirty="0"/>
              <a:t>logo (to print and pin up on one side of the hall)</a:t>
            </a:r>
          </a:p>
          <a:p>
            <a:r>
              <a:rPr lang="en-GB" dirty="0"/>
              <a:t>‘Sugar </a:t>
            </a:r>
            <a:r>
              <a:rPr lang="en-GB" dirty="0">
                <a:solidFill>
                  <a:srgbClr val="FF0000"/>
                </a:solidFill>
              </a:rPr>
              <a:t>Heroes’ </a:t>
            </a:r>
            <a:r>
              <a:rPr lang="en-GB" dirty="0"/>
              <a:t>logo (to print and pin up on the other side of the hall)</a:t>
            </a:r>
          </a:p>
          <a:p>
            <a:r>
              <a:rPr lang="en-GB" dirty="0"/>
              <a:t>5 x pictures of ‘Sugar </a:t>
            </a:r>
            <a:r>
              <a:rPr lang="en-GB" b="1" dirty="0">
                <a:solidFill>
                  <a:srgbClr val="FF0000"/>
                </a:solidFill>
              </a:rPr>
              <a:t>Suspects</a:t>
            </a:r>
            <a:r>
              <a:rPr lang="en-GB" dirty="0"/>
              <a:t>’ (high sugar foods) to be used by your pupil volunteers</a:t>
            </a:r>
          </a:p>
          <a:p>
            <a:r>
              <a:rPr lang="en-GB" dirty="0"/>
              <a:t>5 x pictures of ‘Sugar Heroes’ (low sugar foods) to be used by your pupil volunteers</a:t>
            </a:r>
          </a:p>
          <a:p>
            <a:r>
              <a:rPr lang="en-GB" dirty="0"/>
              <a:t>Numbers 1 to 13 to be placed in front of you on the floor facing the children</a:t>
            </a:r>
          </a:p>
          <a:p>
            <a:r>
              <a:rPr lang="en-GB" dirty="0"/>
              <a:t>Example of traffic light system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a:t>
            </a:fld>
            <a:endParaRPr lang="en-GB"/>
          </a:p>
        </p:txBody>
      </p:sp>
    </p:spTree>
    <p:extLst>
      <p:ext uri="{BB962C8B-B14F-4D97-AF65-F5344CB8AC3E}">
        <p14:creationId xmlns:p14="http://schemas.microsoft.com/office/powerpoint/2010/main" val="264858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the children right? What did they get wrong?</a:t>
            </a:r>
          </a:p>
          <a:p>
            <a:endParaRPr lang="en-GB" dirty="0"/>
          </a:p>
          <a:p>
            <a:r>
              <a:rPr lang="en-GB" dirty="0"/>
              <a:t>Are you surprised by any of these results?</a:t>
            </a:r>
          </a:p>
          <a:p>
            <a:endParaRPr lang="en-GB" dirty="0"/>
          </a:p>
          <a:p>
            <a:r>
              <a:rPr lang="en-GB" dirty="0"/>
              <a:t>If 7 to 10 year-olds should have no more than 5.5. teaspoons of sugar per day, which of these food and drink choices would take them over their maximum daily limit?</a:t>
            </a:r>
          </a:p>
          <a:p>
            <a:endParaRPr lang="en-GB" dirty="0"/>
          </a:p>
          <a:p>
            <a:r>
              <a:rPr lang="en-GB" dirty="0"/>
              <a:t>And what about 4 to 6 year-olds who are only allowed 4.5 teaspoons of sugar per day? Which of these food and drink choices would take them over their maximum daily limit? </a:t>
            </a:r>
          </a:p>
          <a:p>
            <a:endParaRPr lang="en-GB" dirty="0"/>
          </a:p>
          <a:p>
            <a:r>
              <a:rPr lang="en-GB" dirty="0"/>
              <a:t>That’s right, all of these items contain more than a child’s recommended daily allowance of added sugar.</a:t>
            </a:r>
          </a:p>
        </p:txBody>
      </p:sp>
      <p:sp>
        <p:nvSpPr>
          <p:cNvPr id="4" name="Slide Number Placeholder 3"/>
          <p:cNvSpPr>
            <a:spLocks noGrp="1"/>
          </p:cNvSpPr>
          <p:nvPr>
            <p:ph type="sldNum" sz="quarter" idx="5"/>
          </p:nvPr>
        </p:nvSpPr>
        <p:spPr/>
        <p:txBody>
          <a:bodyPr/>
          <a:lstStyle/>
          <a:p>
            <a:fld id="{A21538FA-DA96-4B63-BBDC-71DCAE81E716}" type="slidenum">
              <a:rPr lang="en-GB" smtClean="0"/>
              <a:t>10</a:t>
            </a:fld>
            <a:endParaRPr lang="en-GB"/>
          </a:p>
        </p:txBody>
      </p:sp>
    </p:spTree>
    <p:extLst>
      <p:ext uri="{BB962C8B-B14F-4D97-AF65-F5344CB8AC3E}">
        <p14:creationId xmlns:p14="http://schemas.microsoft.com/office/powerpoint/2010/main" val="314634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Get ten volunteers back up at the front and hand out images of food and drink. Ask the children to stand in the right order on the numbers 1 to 13).</a:t>
            </a:r>
          </a:p>
          <a:p>
            <a:endParaRPr lang="en-GB" dirty="0"/>
          </a:p>
          <a:p>
            <a:r>
              <a:rPr lang="en-GB" dirty="0"/>
              <a:t>Now, as we’re playing detectives, I want to put these items in order of most sugary to least sugary.</a:t>
            </a:r>
          </a:p>
          <a:p>
            <a:endParaRPr lang="en-GB" dirty="0"/>
          </a:p>
          <a:p>
            <a:r>
              <a:rPr lang="en-GB" dirty="0"/>
              <a:t>Can I have ten volunteers back up at the front please? </a:t>
            </a:r>
          </a:p>
          <a:p>
            <a:endParaRPr lang="en-GB" dirty="0"/>
          </a:p>
          <a:p>
            <a:r>
              <a:rPr lang="en-GB" dirty="0"/>
              <a:t>I need you to help me identify the Sugar Heroes and the Sugar </a:t>
            </a:r>
            <a:r>
              <a:rPr lang="en-GB" b="1" dirty="0"/>
              <a:t>Suspects</a:t>
            </a:r>
            <a:r>
              <a:rPr lang="en-GB" dirty="0"/>
              <a:t>. </a:t>
            </a:r>
          </a:p>
          <a:p>
            <a:endParaRPr lang="en-GB" dirty="0"/>
          </a:p>
          <a:p>
            <a:r>
              <a:rPr lang="en-GB" dirty="0"/>
              <a:t>Please take one picture each of an item of food or drink and stand by the number of teaspoons you think they contain from the best low sugar items, at number 1, to the worst high sugar items, at number 10. </a:t>
            </a:r>
          </a:p>
          <a:p>
            <a:endParaRPr lang="en-GB" dirty="0"/>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11</a:t>
            </a:fld>
            <a:endParaRPr lang="en-GB"/>
          </a:p>
        </p:txBody>
      </p:sp>
    </p:spTree>
    <p:extLst>
      <p:ext uri="{BB962C8B-B14F-4D97-AF65-F5344CB8AC3E}">
        <p14:creationId xmlns:p14="http://schemas.microsoft.com/office/powerpoint/2010/main" val="247820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results. Hopefully the children will have picked some red herrings e.g. low-fat yoghurt)</a:t>
            </a:r>
          </a:p>
          <a:p>
            <a:endParaRPr lang="en-GB" dirty="0"/>
          </a:p>
          <a:p>
            <a:r>
              <a:rPr lang="en-GB" dirty="0"/>
              <a:t>So, you all thought some foods didn’t contain much sugar but in fact, they aren’t as innocent as they look. </a:t>
            </a:r>
          </a:p>
          <a:p>
            <a:endParaRPr lang="en-GB" dirty="0"/>
          </a:p>
          <a:p>
            <a:r>
              <a:rPr lang="en-GB" dirty="0"/>
              <a:t>Foods with a surprising amount of sugar include low-fat yoghurt, fruit smoothies, flavoured water and sugary cereals. </a:t>
            </a:r>
          </a:p>
        </p:txBody>
      </p:sp>
      <p:sp>
        <p:nvSpPr>
          <p:cNvPr id="4" name="Slide Number Placeholder 3"/>
          <p:cNvSpPr>
            <a:spLocks noGrp="1"/>
          </p:cNvSpPr>
          <p:nvPr>
            <p:ph type="sldNum" sz="quarter" idx="5"/>
          </p:nvPr>
        </p:nvSpPr>
        <p:spPr/>
        <p:txBody>
          <a:bodyPr/>
          <a:lstStyle/>
          <a:p>
            <a:fld id="{A21538FA-DA96-4B63-BBDC-71DCAE81E716}" type="slidenum">
              <a:rPr lang="en-GB" smtClean="0"/>
              <a:t>12</a:t>
            </a:fld>
            <a:endParaRPr lang="en-GB"/>
          </a:p>
        </p:txBody>
      </p:sp>
    </p:spTree>
    <p:extLst>
      <p:ext uri="{BB962C8B-B14F-4D97-AF65-F5344CB8AC3E}">
        <p14:creationId xmlns:p14="http://schemas.microsoft.com/office/powerpoint/2010/main" val="8713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can we tell at a glance if some foods contain too much sugar? </a:t>
            </a:r>
          </a:p>
          <a:p>
            <a:endParaRPr lang="en-GB" dirty="0"/>
          </a:p>
          <a:p>
            <a:r>
              <a:rPr lang="en-GB" dirty="0"/>
              <a:t>Most items of food and drink we buy from the supermarket have a traffic light system on the front. </a:t>
            </a:r>
          </a:p>
          <a:p>
            <a:endParaRPr lang="en-GB" dirty="0"/>
          </a:p>
          <a:p>
            <a:r>
              <a:rPr lang="en-GB" dirty="0"/>
              <a:t>(Teacher: hold up the traffic light system example)</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13</a:t>
            </a:fld>
            <a:endParaRPr lang="en-GB"/>
          </a:p>
        </p:txBody>
      </p:sp>
    </p:spTree>
    <p:extLst>
      <p:ext uri="{BB962C8B-B14F-4D97-AF65-F5344CB8AC3E}">
        <p14:creationId xmlns:p14="http://schemas.microsoft.com/office/powerpoint/2010/main" val="353460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go home, have a look at some of the items in your cupboard and you will be able to tell if they are a Sugar Hero or a Sugar </a:t>
            </a:r>
            <a:r>
              <a:rPr lang="en-GB" b="1" dirty="0"/>
              <a:t>Suspect</a:t>
            </a:r>
            <a:r>
              <a:rPr lang="en-GB" dirty="0"/>
              <a:t> by looking at the colour of the sugar content on the packet.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 means stop and think, this is a high sugar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Medium means proceed with caution, this item is OK in moderation</a:t>
            </a:r>
          </a:p>
          <a:p>
            <a:r>
              <a:rPr lang="en-GB" dirty="0"/>
              <a:t>And Green means go ahead, this is a healthier low sugar option</a:t>
            </a:r>
          </a:p>
        </p:txBody>
      </p:sp>
      <p:sp>
        <p:nvSpPr>
          <p:cNvPr id="4" name="Slide Number Placeholder 3"/>
          <p:cNvSpPr>
            <a:spLocks noGrp="1"/>
          </p:cNvSpPr>
          <p:nvPr>
            <p:ph type="sldNum" sz="quarter" idx="5"/>
          </p:nvPr>
        </p:nvSpPr>
        <p:spPr/>
        <p:txBody>
          <a:bodyPr/>
          <a:lstStyle/>
          <a:p>
            <a:fld id="{A21538FA-DA96-4B63-BBDC-71DCAE81E716}" type="slidenum">
              <a:rPr lang="en-GB" smtClean="0"/>
              <a:t>14</a:t>
            </a:fld>
            <a:endParaRPr lang="en-GB"/>
          </a:p>
        </p:txBody>
      </p:sp>
    </p:spTree>
    <p:extLst>
      <p:ext uri="{BB962C8B-B14F-4D97-AF65-F5344CB8AC3E}">
        <p14:creationId xmlns:p14="http://schemas.microsoft.com/office/powerpoint/2010/main" val="100130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 in mind, some low sugar items, such as crisps, are high in fat, which is also bad for our health. Low sugar, low salt, low fat is always the healthiest option. Always check the traffic light system for other key ingredients in red and amber. </a:t>
            </a:r>
          </a:p>
        </p:txBody>
      </p:sp>
      <p:sp>
        <p:nvSpPr>
          <p:cNvPr id="4" name="Slide Number Placeholder 3"/>
          <p:cNvSpPr>
            <a:spLocks noGrp="1"/>
          </p:cNvSpPr>
          <p:nvPr>
            <p:ph type="sldNum" sz="quarter" idx="5"/>
          </p:nvPr>
        </p:nvSpPr>
        <p:spPr/>
        <p:txBody>
          <a:bodyPr/>
          <a:lstStyle/>
          <a:p>
            <a:fld id="{A21538FA-DA96-4B63-BBDC-71DCAE81E716}" type="slidenum">
              <a:rPr lang="en-GB" smtClean="0"/>
              <a:t>15</a:t>
            </a:fld>
            <a:endParaRPr lang="en-GB"/>
          </a:p>
        </p:txBody>
      </p:sp>
    </p:spTree>
    <p:extLst>
      <p:ext uri="{BB962C8B-B14F-4D97-AF65-F5344CB8AC3E}">
        <p14:creationId xmlns:p14="http://schemas.microsoft.com/office/powerpoint/2010/main" val="41438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your volunteers should still be standing at the front holding up their pictures of food and drink)</a:t>
            </a:r>
          </a:p>
          <a:p>
            <a:endParaRPr lang="en-GB" dirty="0"/>
          </a:p>
          <a:p>
            <a:r>
              <a:rPr lang="en-GB" dirty="0"/>
              <a:t>Look at the food and drink items the children are holding up. Which ‘</a:t>
            </a:r>
            <a:r>
              <a:rPr lang="en-GB" b="1" dirty="0"/>
              <a:t>suspects</a:t>
            </a:r>
            <a:r>
              <a:rPr lang="en-GB" dirty="0"/>
              <a:t>’ could be swapped with ‘heroes’ to make a healthier choice?</a:t>
            </a:r>
          </a:p>
          <a:p>
            <a:r>
              <a:rPr lang="en-GB" dirty="0"/>
              <a:t>For example, you could swap cola with water. </a:t>
            </a:r>
          </a:p>
          <a:p>
            <a:endParaRPr lang="en-GB" dirty="0"/>
          </a:p>
          <a:p>
            <a:r>
              <a:rPr lang="en-GB" dirty="0"/>
              <a:t>Do you have any other ideas for sugar swaps? </a:t>
            </a:r>
          </a:p>
        </p:txBody>
      </p:sp>
      <p:sp>
        <p:nvSpPr>
          <p:cNvPr id="4" name="Slide Number Placeholder 3"/>
          <p:cNvSpPr>
            <a:spLocks noGrp="1"/>
          </p:cNvSpPr>
          <p:nvPr>
            <p:ph type="sldNum" sz="quarter" idx="5"/>
          </p:nvPr>
        </p:nvSpPr>
        <p:spPr/>
        <p:txBody>
          <a:bodyPr/>
          <a:lstStyle/>
          <a:p>
            <a:fld id="{A21538FA-DA96-4B63-BBDC-71DCAE81E716}" type="slidenum">
              <a:rPr lang="en-GB" smtClean="0"/>
              <a:t>16</a:t>
            </a:fld>
            <a:endParaRPr lang="en-GB"/>
          </a:p>
        </p:txBody>
      </p:sp>
    </p:spTree>
    <p:extLst>
      <p:ext uri="{BB962C8B-B14F-4D97-AF65-F5344CB8AC3E}">
        <p14:creationId xmlns:p14="http://schemas.microsoft.com/office/powerpoint/2010/main" val="344720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this is just for fun and is optional</a:t>
            </a:r>
          </a:p>
          <a:p>
            <a:endParaRPr lang="en-GB" dirty="0"/>
          </a:p>
          <a:p>
            <a:r>
              <a:rPr lang="en-GB" dirty="0"/>
              <a:t>When you get home, why not see if you can identify any sugar heroes or sugar </a:t>
            </a:r>
            <a:r>
              <a:rPr lang="en-GB" b="1" dirty="0"/>
              <a:t>suspect</a:t>
            </a:r>
            <a:r>
              <a:rPr lang="en-GB" dirty="0"/>
              <a:t>.</a:t>
            </a:r>
          </a:p>
          <a:p>
            <a:endParaRPr lang="en-GB" dirty="0"/>
          </a:p>
          <a:p>
            <a:r>
              <a:rPr lang="en-GB" dirty="0"/>
              <a:t>Make a list of five items in your cupboard or fridge.</a:t>
            </a:r>
          </a:p>
          <a:p>
            <a:endParaRPr lang="en-GB" dirty="0"/>
          </a:p>
          <a:p>
            <a:r>
              <a:rPr lang="en-GB" dirty="0"/>
              <a:t>Find out whether they are a sugar hero or sugar </a:t>
            </a:r>
            <a:r>
              <a:rPr lang="en-GB" b="1" dirty="0"/>
              <a:t>suspect</a:t>
            </a:r>
            <a:r>
              <a:rPr lang="en-GB" dirty="0"/>
              <a:t> using the traffic light system.</a:t>
            </a:r>
          </a:p>
          <a:p>
            <a:endParaRPr lang="en-GB" dirty="0"/>
          </a:p>
          <a:p>
            <a:r>
              <a:rPr lang="en-GB" dirty="0"/>
              <a:t>Make some suggestions for healthy sugar swaps. </a:t>
            </a:r>
          </a:p>
          <a:p>
            <a:endParaRPr lang="en-GB" dirty="0"/>
          </a:p>
          <a:p>
            <a:r>
              <a:rPr lang="en-GB" dirty="0"/>
              <a:t>We hope you’ve enjoyed being a sugar detective and have a learnt a bit more about sugar and how to eat healthily. </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17</a:t>
            </a:fld>
            <a:endParaRPr lang="en-GB"/>
          </a:p>
        </p:txBody>
      </p:sp>
    </p:spTree>
    <p:extLst>
      <p:ext uri="{BB962C8B-B14F-4D97-AF65-F5344CB8AC3E}">
        <p14:creationId xmlns:p14="http://schemas.microsoft.com/office/powerpoint/2010/main" val="67651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assembly, we want you to become sugar detectives and find out all about the amount of sugar in food.</a:t>
            </a:r>
          </a:p>
          <a:p>
            <a:endParaRPr lang="en-GB" dirty="0"/>
          </a:p>
          <a:p>
            <a:r>
              <a:rPr lang="en-GB" dirty="0"/>
              <a:t>You will learn about different types of sugar – the ‘heroes’ and the ‘</a:t>
            </a:r>
            <a:r>
              <a:rPr lang="en-GB" b="1" dirty="0"/>
              <a:t>suspects’</a:t>
            </a:r>
          </a:p>
          <a:p>
            <a:endParaRPr lang="en-GB" dirty="0"/>
          </a:p>
          <a:p>
            <a:r>
              <a:rPr lang="en-GB" dirty="0"/>
              <a:t>How much sugar is too much</a:t>
            </a:r>
          </a:p>
          <a:p>
            <a:endParaRPr lang="en-GB" dirty="0"/>
          </a:p>
          <a:p>
            <a:r>
              <a:rPr lang="en-GB" dirty="0"/>
              <a:t>The amount of sugar in different foods and drinks</a:t>
            </a:r>
          </a:p>
          <a:p>
            <a:endParaRPr lang="en-GB" dirty="0"/>
          </a:p>
          <a:p>
            <a:r>
              <a:rPr lang="en-GB" dirty="0"/>
              <a:t>How to identify sugar items and examples of healthy sugar swaps. </a:t>
            </a:r>
          </a:p>
        </p:txBody>
      </p:sp>
      <p:sp>
        <p:nvSpPr>
          <p:cNvPr id="4" name="Slide Number Placeholder 3"/>
          <p:cNvSpPr>
            <a:spLocks noGrp="1"/>
          </p:cNvSpPr>
          <p:nvPr>
            <p:ph type="sldNum" sz="quarter" idx="5"/>
          </p:nvPr>
        </p:nvSpPr>
        <p:spPr/>
        <p:txBody>
          <a:bodyPr/>
          <a:lstStyle/>
          <a:p>
            <a:fld id="{A21538FA-DA96-4B63-BBDC-71DCAE81E716}" type="slidenum">
              <a:rPr lang="en-GB" smtClean="0"/>
              <a:t>2</a:t>
            </a:fld>
            <a:endParaRPr lang="en-GB"/>
          </a:p>
        </p:txBody>
      </p:sp>
    </p:spTree>
    <p:extLst>
      <p:ext uri="{BB962C8B-B14F-4D97-AF65-F5344CB8AC3E}">
        <p14:creationId xmlns:p14="http://schemas.microsoft.com/office/powerpoint/2010/main" val="11550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I’d like to explain why too much sugar is bad for us.</a:t>
            </a:r>
          </a:p>
          <a:p>
            <a:endParaRPr lang="en-GB" dirty="0"/>
          </a:p>
          <a:p>
            <a:r>
              <a:rPr lang="en-GB" dirty="0"/>
              <a:t>We need to eat a balanced diet to stay healthy.</a:t>
            </a:r>
          </a:p>
          <a:p>
            <a:endParaRPr lang="en-GB" dirty="0"/>
          </a:p>
          <a:p>
            <a:r>
              <a:rPr lang="en-GB" dirty="0"/>
              <a:t>Our bodies need a mixture of five main food groups every day. These include </a:t>
            </a:r>
            <a:r>
              <a:rPr lang="en-GB" b="1" dirty="0"/>
              <a:t>carbohydrates</a:t>
            </a:r>
            <a:r>
              <a:rPr lang="en-GB" dirty="0"/>
              <a:t>, which are things like bread and potatoes, </a:t>
            </a:r>
            <a:r>
              <a:rPr lang="en-GB" b="1" dirty="0"/>
              <a:t>fruits and vegetables</a:t>
            </a:r>
            <a:r>
              <a:rPr lang="en-GB" dirty="0"/>
              <a:t>, </a:t>
            </a:r>
            <a:r>
              <a:rPr lang="en-GB" b="1" dirty="0"/>
              <a:t>protein</a:t>
            </a:r>
            <a:r>
              <a:rPr lang="en-GB" dirty="0"/>
              <a:t> from meat and fish, </a:t>
            </a:r>
            <a:r>
              <a:rPr lang="en-GB" b="1" dirty="0"/>
              <a:t>dairy</a:t>
            </a:r>
            <a:r>
              <a:rPr lang="en-GB" dirty="0"/>
              <a:t> products, such as cheese and milk, and some </a:t>
            </a:r>
            <a:r>
              <a:rPr lang="en-GB" b="1" dirty="0"/>
              <a:t>healthy fats. </a:t>
            </a:r>
          </a:p>
          <a:p>
            <a:endParaRPr lang="en-GB" b="1" dirty="0"/>
          </a:p>
          <a:p>
            <a:r>
              <a:rPr lang="en-GB" b="0" dirty="0"/>
              <a:t>Sugar is a carbohydrate that is used by our body as energy.</a:t>
            </a:r>
          </a:p>
          <a:p>
            <a:endParaRPr lang="en-GB" b="0" dirty="0"/>
          </a:p>
          <a:p>
            <a:r>
              <a:rPr lang="en-GB" b="0" dirty="0"/>
              <a:t>If we eat too much sugar, it can cause our body to become unbalanced. </a:t>
            </a:r>
          </a:p>
        </p:txBody>
      </p:sp>
      <p:sp>
        <p:nvSpPr>
          <p:cNvPr id="4" name="Slide Number Placeholder 3"/>
          <p:cNvSpPr>
            <a:spLocks noGrp="1"/>
          </p:cNvSpPr>
          <p:nvPr>
            <p:ph type="sldNum" sz="quarter" idx="5"/>
          </p:nvPr>
        </p:nvSpPr>
        <p:spPr/>
        <p:txBody>
          <a:bodyPr/>
          <a:lstStyle/>
          <a:p>
            <a:fld id="{A21538FA-DA96-4B63-BBDC-71DCAE81E716}" type="slidenum">
              <a:rPr lang="en-GB" smtClean="0"/>
              <a:t>3</a:t>
            </a:fld>
            <a:endParaRPr lang="en-GB"/>
          </a:p>
        </p:txBody>
      </p:sp>
    </p:spTree>
    <p:extLst>
      <p:ext uri="{BB962C8B-B14F-4D97-AF65-F5344CB8AC3E}">
        <p14:creationId xmlns:p14="http://schemas.microsoft.com/office/powerpoint/2010/main" val="141039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 are going to explore which types of sugar are heroes and which ones are the </a:t>
            </a:r>
            <a:r>
              <a:rPr lang="en-GB" b="1" dirty="0"/>
              <a:t>suspects. </a:t>
            </a:r>
          </a:p>
        </p:txBody>
      </p:sp>
      <p:sp>
        <p:nvSpPr>
          <p:cNvPr id="4" name="Slide Number Placeholder 3"/>
          <p:cNvSpPr>
            <a:spLocks noGrp="1"/>
          </p:cNvSpPr>
          <p:nvPr>
            <p:ph type="sldNum" sz="quarter" idx="5"/>
          </p:nvPr>
        </p:nvSpPr>
        <p:spPr/>
        <p:txBody>
          <a:bodyPr/>
          <a:lstStyle/>
          <a:p>
            <a:fld id="{A21538FA-DA96-4B63-BBDC-71DCAE81E716}" type="slidenum">
              <a:rPr lang="en-GB" smtClean="0"/>
              <a:t>4</a:t>
            </a:fld>
            <a:endParaRPr lang="en-GB"/>
          </a:p>
        </p:txBody>
      </p:sp>
    </p:spTree>
    <p:extLst>
      <p:ext uri="{BB962C8B-B14F-4D97-AF65-F5344CB8AC3E}">
        <p14:creationId xmlns:p14="http://schemas.microsoft.com/office/powerpoint/2010/main" val="70323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natural sugar heroes.</a:t>
            </a:r>
          </a:p>
          <a:p>
            <a:endParaRPr lang="en-GB" dirty="0"/>
          </a:p>
          <a:p>
            <a:r>
              <a:rPr lang="en-GB" dirty="0"/>
              <a:t>Natural sugar can be found in whole, unprocessed foods. These include fruit, vegetables, dairy products and some grains. </a:t>
            </a:r>
          </a:p>
          <a:p>
            <a:endParaRPr lang="en-GB" dirty="0"/>
          </a:p>
          <a:p>
            <a:r>
              <a:rPr lang="en-GB" dirty="0"/>
              <a:t>Can anyone name some fruits? </a:t>
            </a:r>
          </a:p>
          <a:p>
            <a:endParaRPr lang="en-GB" dirty="0"/>
          </a:p>
          <a:p>
            <a:r>
              <a:rPr lang="en-GB" dirty="0"/>
              <a:t>How about some vegetables?</a:t>
            </a:r>
          </a:p>
          <a:p>
            <a:endParaRPr lang="en-GB" dirty="0"/>
          </a:p>
          <a:p>
            <a:r>
              <a:rPr lang="en-GB" dirty="0"/>
              <a:t>And finally, can anyone tell me some dairy products? </a:t>
            </a:r>
          </a:p>
        </p:txBody>
      </p:sp>
      <p:sp>
        <p:nvSpPr>
          <p:cNvPr id="4" name="Slide Number Placeholder 3"/>
          <p:cNvSpPr>
            <a:spLocks noGrp="1"/>
          </p:cNvSpPr>
          <p:nvPr>
            <p:ph type="sldNum" sz="quarter" idx="5"/>
          </p:nvPr>
        </p:nvSpPr>
        <p:spPr/>
        <p:txBody>
          <a:bodyPr/>
          <a:lstStyle/>
          <a:p>
            <a:fld id="{A21538FA-DA96-4B63-BBDC-71DCAE81E716}" type="slidenum">
              <a:rPr lang="en-GB" smtClean="0"/>
              <a:t>5</a:t>
            </a:fld>
            <a:endParaRPr lang="en-GB"/>
          </a:p>
        </p:txBody>
      </p:sp>
    </p:spTree>
    <p:extLst>
      <p:ext uri="{BB962C8B-B14F-4D97-AF65-F5344CB8AC3E}">
        <p14:creationId xmlns:p14="http://schemas.microsoft.com/office/powerpoint/2010/main" val="304561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also a long list of sugar </a:t>
            </a:r>
            <a:r>
              <a:rPr lang="en-GB" b="1" dirty="0"/>
              <a:t>suspects.</a:t>
            </a:r>
          </a:p>
          <a:p>
            <a:endParaRPr lang="en-GB" dirty="0"/>
          </a:p>
          <a:p>
            <a:r>
              <a:rPr lang="en-GB" dirty="0"/>
              <a:t>Added sugar is found in processed food and drinks and any sugar you add to food to make it taste nicer. </a:t>
            </a:r>
          </a:p>
          <a:p>
            <a:endParaRPr lang="en-GB" dirty="0"/>
          </a:p>
          <a:p>
            <a:r>
              <a:rPr lang="en-GB" dirty="0"/>
              <a:t>Added sugar </a:t>
            </a:r>
            <a:r>
              <a:rPr lang="en-GB" b="1" dirty="0"/>
              <a:t>suspects</a:t>
            </a:r>
            <a:r>
              <a:rPr lang="en-GB" dirty="0"/>
              <a:t> include sweets, biscuits, cakes, pies, pastries, doughnuts, ice cream, flavoured yoghurts and sugar sweetened drinks, such as fizzy drinks, sports drinks, energy drinks or juice drinks. </a:t>
            </a:r>
          </a:p>
        </p:txBody>
      </p:sp>
      <p:sp>
        <p:nvSpPr>
          <p:cNvPr id="4" name="Slide Number Placeholder 3"/>
          <p:cNvSpPr>
            <a:spLocks noGrp="1"/>
          </p:cNvSpPr>
          <p:nvPr>
            <p:ph type="sldNum" sz="quarter" idx="5"/>
          </p:nvPr>
        </p:nvSpPr>
        <p:spPr/>
        <p:txBody>
          <a:bodyPr/>
          <a:lstStyle/>
          <a:p>
            <a:fld id="{A21538FA-DA96-4B63-BBDC-71DCAE81E716}" type="slidenum">
              <a:rPr lang="en-GB" smtClean="0"/>
              <a:t>6</a:t>
            </a:fld>
            <a:endParaRPr lang="en-GB"/>
          </a:p>
        </p:txBody>
      </p:sp>
    </p:spTree>
    <p:extLst>
      <p:ext uri="{BB962C8B-B14F-4D97-AF65-F5344CB8AC3E}">
        <p14:creationId xmlns:p14="http://schemas.microsoft.com/office/powerpoint/2010/main" val="28042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Sugar is lurking in lots of different foods but is called by other names so you might not realise you are eating it. </a:t>
            </a:r>
          </a:p>
          <a:p>
            <a:endParaRPr lang="en-GB" dirty="0"/>
          </a:p>
          <a:p>
            <a:r>
              <a:rPr lang="en-GB" dirty="0"/>
              <a:t>These other names for sugar include maple syrup, corn sugar and even honey. </a:t>
            </a:r>
          </a:p>
        </p:txBody>
      </p:sp>
      <p:sp>
        <p:nvSpPr>
          <p:cNvPr id="4" name="Slide Number Placeholder 3"/>
          <p:cNvSpPr>
            <a:spLocks noGrp="1"/>
          </p:cNvSpPr>
          <p:nvPr>
            <p:ph type="sldNum" sz="quarter" idx="5"/>
          </p:nvPr>
        </p:nvSpPr>
        <p:spPr/>
        <p:txBody>
          <a:bodyPr/>
          <a:lstStyle/>
          <a:p>
            <a:fld id="{A21538FA-DA96-4B63-BBDC-71DCAE81E716}" type="slidenum">
              <a:rPr lang="en-GB" smtClean="0"/>
              <a:t>7</a:t>
            </a:fld>
            <a:endParaRPr lang="en-GB"/>
          </a:p>
        </p:txBody>
      </p:sp>
    </p:spTree>
    <p:extLst>
      <p:ext uri="{BB962C8B-B14F-4D97-AF65-F5344CB8AC3E}">
        <p14:creationId xmlns:p14="http://schemas.microsoft.com/office/powerpoint/2010/main" val="402307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This activity can include everyone in the audience or just a select few volunteers. Pick the method that works best for you).</a:t>
            </a:r>
          </a:p>
          <a:p>
            <a:endParaRPr lang="en-GB" dirty="0"/>
          </a:p>
          <a:p>
            <a:r>
              <a:rPr lang="en-GB" b="1" dirty="0"/>
              <a:t>Method 1</a:t>
            </a:r>
          </a:p>
          <a:p>
            <a:endParaRPr lang="en-GB" dirty="0"/>
          </a:p>
          <a:p>
            <a:r>
              <a:rPr lang="en-GB" dirty="0"/>
              <a:t>I need everyone’s help to identify foods that contain high amounts of sugar and foods that contain low amounts of sugar. The hall has been divided into two sides: Sugar Heroes and Sugar </a:t>
            </a:r>
            <a:r>
              <a:rPr lang="en-GB" b="1" dirty="0">
                <a:highlight>
                  <a:srgbClr val="FF0000"/>
                </a:highlight>
              </a:rPr>
              <a:t>Suspects</a:t>
            </a:r>
            <a:r>
              <a:rPr lang="en-GB" dirty="0"/>
              <a:t>. I will hold up a picture of an item of food or drink and I want you to go and stand where you think each item belongs. </a:t>
            </a:r>
          </a:p>
          <a:p>
            <a:endParaRPr lang="en-GB" dirty="0"/>
          </a:p>
          <a:p>
            <a:r>
              <a:rPr lang="en-GB" dirty="0"/>
              <a:t>OR</a:t>
            </a:r>
          </a:p>
          <a:p>
            <a:endParaRPr lang="en-GB" dirty="0"/>
          </a:p>
          <a:p>
            <a:r>
              <a:rPr lang="en-GB" b="1" dirty="0"/>
              <a:t>Method 2</a:t>
            </a:r>
          </a:p>
          <a:p>
            <a:endParaRPr lang="en-GB" dirty="0"/>
          </a:p>
          <a:p>
            <a:r>
              <a:rPr lang="en-GB" dirty="0"/>
              <a:t>Can I please have ten volunteers. (Teacher: give each child a food/drink picture from your pack)</a:t>
            </a:r>
          </a:p>
          <a:p>
            <a:endParaRPr lang="en-GB" dirty="0"/>
          </a:p>
          <a:p>
            <a:r>
              <a:rPr lang="en-GB" dirty="0"/>
              <a:t>I’m going to give you each a picture of an item of food or drink and I’d like you to hold these in front of you so that everyone can see. Now, go to the area of the hall where you think your item belongs. If you think it is a high sugar item, stand in the ‘Sugar </a:t>
            </a:r>
            <a:r>
              <a:rPr lang="en-GB" b="1" dirty="0"/>
              <a:t>suspect’ </a:t>
            </a:r>
            <a:r>
              <a:rPr lang="en-GB" dirty="0"/>
              <a:t>section. If you think it is a low sugar item, stand in the ‘Sugar heroes’ section. </a:t>
            </a:r>
          </a:p>
          <a:p>
            <a:endParaRPr lang="en-GB" dirty="0"/>
          </a:p>
          <a:p>
            <a:r>
              <a:rPr lang="en-GB" dirty="0"/>
              <a:t>Children, do we think they’ve got it right?</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8</a:t>
            </a:fld>
            <a:endParaRPr lang="en-GB"/>
          </a:p>
        </p:txBody>
      </p:sp>
    </p:spTree>
    <p:extLst>
      <p:ext uri="{BB962C8B-B14F-4D97-AF65-F5344CB8AC3E}">
        <p14:creationId xmlns:p14="http://schemas.microsoft.com/office/powerpoint/2010/main" val="67142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Ok, most of you can go and sit down now (Teacher: choose four children to remain standing at the 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know there are many sugar </a:t>
            </a:r>
            <a:r>
              <a:rPr lang="en-GB" b="1" dirty="0"/>
              <a:t>suspects</a:t>
            </a:r>
            <a:r>
              <a:rPr lang="en-GB" dirty="0"/>
              <a:t> but how do we know how much sugar is too much? Public Health England recommends a maximum daily limit of sugar in teaspoons per day, depending on how old you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Babies and toddlers should have no added sugar at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4 to 6 should have no more than 4.5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7 to 10 should have no more than 5.5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anyone over the age of 11 should have no more than 7 teaspoons of sugar a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going to give each of you a picture and I’m going to place the numbers 1 to 13 on the floor in front of me. I’d like you to go and stand on the number of teaspoons of sugar you think your item contains.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give each child one of these pictures: coca cola (answer: 13 tsp), a doughnut (answer: 5.5 tsp) , an ice lolly (answer: 5.75 tsp) and a chocolate bar (answer: 6.5 tsp) and place numbers 1 to 13 on the floor in front of you. Before you reveal the next slide tell the audience what number each child has picked e.g. OK, Charlie has the doughnut and he has chosen 3 teaspoons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you think he’s right? </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9</a:t>
            </a:fld>
            <a:endParaRPr lang="en-GB"/>
          </a:p>
        </p:txBody>
      </p:sp>
    </p:spTree>
    <p:extLst>
      <p:ext uri="{BB962C8B-B14F-4D97-AF65-F5344CB8AC3E}">
        <p14:creationId xmlns:p14="http://schemas.microsoft.com/office/powerpoint/2010/main" val="123140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449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82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8881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A881C6DF-B208-7443-B51C-C975DB1E2B97}" type="slidenum">
              <a:rPr lang="en-GB"/>
              <a:pPr/>
              <a:t>‹#›</a:t>
            </a:fld>
            <a:endParaRPr lang="en-GB"/>
          </a:p>
        </p:txBody>
      </p:sp>
    </p:spTree>
    <p:extLst>
      <p:ext uri="{BB962C8B-B14F-4D97-AF65-F5344CB8AC3E}">
        <p14:creationId xmlns:p14="http://schemas.microsoft.com/office/powerpoint/2010/main" val="273377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A44CC68E-7533-5649-85EF-CF084B3E4650}" type="slidenum">
              <a:rPr lang="en-GB"/>
              <a:pPr/>
              <a:t>‹#›</a:t>
            </a:fld>
            <a:endParaRPr lang="en-GB"/>
          </a:p>
        </p:txBody>
      </p:sp>
    </p:spTree>
    <p:extLst>
      <p:ext uri="{BB962C8B-B14F-4D97-AF65-F5344CB8AC3E}">
        <p14:creationId xmlns:p14="http://schemas.microsoft.com/office/powerpoint/2010/main" val="390444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1413D9BF-08CF-624D-A3EA-EE99A7050367}" type="slidenum">
              <a:rPr lang="en-GB"/>
              <a:pPr/>
              <a:t>‹#›</a:t>
            </a:fld>
            <a:endParaRPr lang="en-GB"/>
          </a:p>
        </p:txBody>
      </p:sp>
    </p:spTree>
    <p:extLst>
      <p:ext uri="{BB962C8B-B14F-4D97-AF65-F5344CB8AC3E}">
        <p14:creationId xmlns:p14="http://schemas.microsoft.com/office/powerpoint/2010/main" val="382902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38952BD8-0D65-FC40-BB27-1DFBA6CC2E8A}" type="slidenum">
              <a:rPr lang="en-GB"/>
              <a:pPr/>
              <a:t>‹#›</a:t>
            </a:fld>
            <a:endParaRPr lang="en-GB"/>
          </a:p>
        </p:txBody>
      </p:sp>
    </p:spTree>
    <p:extLst>
      <p:ext uri="{BB962C8B-B14F-4D97-AF65-F5344CB8AC3E}">
        <p14:creationId xmlns:p14="http://schemas.microsoft.com/office/powerpoint/2010/main" val="9628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F022FD8E-8F58-884B-B026-A68664C10734}" type="slidenum">
              <a:rPr lang="en-GB"/>
              <a:pPr/>
              <a:t>‹#›</a:t>
            </a:fld>
            <a:endParaRPr lang="en-GB"/>
          </a:p>
        </p:txBody>
      </p:sp>
    </p:spTree>
    <p:extLst>
      <p:ext uri="{BB962C8B-B14F-4D97-AF65-F5344CB8AC3E}">
        <p14:creationId xmlns:p14="http://schemas.microsoft.com/office/powerpoint/2010/main" val="306337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3816FDFF-2712-2E43-B336-D2A19D66D5DE}" type="slidenum">
              <a:rPr lang="en-GB"/>
              <a:pPr/>
              <a:t>‹#›</a:t>
            </a:fld>
            <a:endParaRPr lang="en-GB"/>
          </a:p>
        </p:txBody>
      </p:sp>
    </p:spTree>
    <p:extLst>
      <p:ext uri="{BB962C8B-B14F-4D97-AF65-F5344CB8AC3E}">
        <p14:creationId xmlns:p14="http://schemas.microsoft.com/office/powerpoint/2010/main" val="335457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4ADE1902-04C1-F640-9216-53DA0A52FE4F}" type="slidenum">
              <a:rPr lang="en-GB"/>
              <a:pPr/>
              <a:t>‹#›</a:t>
            </a:fld>
            <a:endParaRPr lang="en-GB"/>
          </a:p>
        </p:txBody>
      </p:sp>
    </p:spTree>
    <p:extLst>
      <p:ext uri="{BB962C8B-B14F-4D97-AF65-F5344CB8AC3E}">
        <p14:creationId xmlns:p14="http://schemas.microsoft.com/office/powerpoint/2010/main" val="126722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DB3E4296-F154-9343-A8B4-6C2EEA7B90E5}" type="slidenum">
              <a:rPr lang="en-GB"/>
              <a:pPr/>
              <a:t>‹#›</a:t>
            </a:fld>
            <a:endParaRPr lang="en-GB"/>
          </a:p>
        </p:txBody>
      </p:sp>
    </p:spTree>
    <p:extLst>
      <p:ext uri="{BB962C8B-B14F-4D97-AF65-F5344CB8AC3E}">
        <p14:creationId xmlns:p14="http://schemas.microsoft.com/office/powerpoint/2010/main" val="184797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167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727F094D-685C-E44E-978E-5F625DC26138}" type="slidenum">
              <a:rPr lang="en-GB"/>
              <a:pPr/>
              <a:t>‹#›</a:t>
            </a:fld>
            <a:endParaRPr lang="en-GB"/>
          </a:p>
        </p:txBody>
      </p:sp>
    </p:spTree>
    <p:extLst>
      <p:ext uri="{BB962C8B-B14F-4D97-AF65-F5344CB8AC3E}">
        <p14:creationId xmlns:p14="http://schemas.microsoft.com/office/powerpoint/2010/main" val="268637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9F845AEC-41D2-9542-A06A-89ACAB03E0F1}" type="slidenum">
              <a:rPr lang="en-GB"/>
              <a:pPr/>
              <a:t>‹#›</a:t>
            </a:fld>
            <a:endParaRPr lang="en-GB"/>
          </a:p>
        </p:txBody>
      </p:sp>
    </p:spTree>
    <p:extLst>
      <p:ext uri="{BB962C8B-B14F-4D97-AF65-F5344CB8AC3E}">
        <p14:creationId xmlns:p14="http://schemas.microsoft.com/office/powerpoint/2010/main" val="313087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20F6A6F4-1E3E-CE4B-8874-AD27B3395DAF}" type="slidenum">
              <a:rPr lang="en-GB"/>
              <a:pPr/>
              <a:t>‹#›</a:t>
            </a:fld>
            <a:endParaRPr lang="en-GB"/>
          </a:p>
        </p:txBody>
      </p:sp>
    </p:spTree>
    <p:extLst>
      <p:ext uri="{BB962C8B-B14F-4D97-AF65-F5344CB8AC3E}">
        <p14:creationId xmlns:p14="http://schemas.microsoft.com/office/powerpoint/2010/main" val="85289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3F925AA9-DFC2-9D49-966A-BCA4F0BE965D}" type="slidenum">
              <a:rPr lang="en-GB"/>
              <a:pPr/>
              <a:t>‹#›</a:t>
            </a:fld>
            <a:endParaRPr lang="en-GB"/>
          </a:p>
        </p:txBody>
      </p:sp>
    </p:spTree>
    <p:extLst>
      <p:ext uri="{BB962C8B-B14F-4D97-AF65-F5344CB8AC3E}">
        <p14:creationId xmlns:p14="http://schemas.microsoft.com/office/powerpoint/2010/main" val="39556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60332351-04C7-DC4A-AC0E-E41F16E92AB3}" type="slidenum">
              <a:rPr lang="en-GB"/>
              <a:pPr/>
              <a:t>‹#›</a:t>
            </a:fld>
            <a:endParaRPr lang="en-GB"/>
          </a:p>
        </p:txBody>
      </p:sp>
    </p:spTree>
    <p:extLst>
      <p:ext uri="{BB962C8B-B14F-4D97-AF65-F5344CB8AC3E}">
        <p14:creationId xmlns:p14="http://schemas.microsoft.com/office/powerpoint/2010/main" val="146105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3DBC7426-3630-3240-8DC2-E4029BF366C0}" type="slidenum">
              <a:rPr lang="en-GB"/>
              <a:pPr/>
              <a:t>‹#›</a:t>
            </a:fld>
            <a:endParaRPr lang="en-GB"/>
          </a:p>
        </p:txBody>
      </p:sp>
    </p:spTree>
    <p:extLst>
      <p:ext uri="{BB962C8B-B14F-4D97-AF65-F5344CB8AC3E}">
        <p14:creationId xmlns:p14="http://schemas.microsoft.com/office/powerpoint/2010/main" val="16759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165EDFC8-1F5B-ED4E-A97E-E6050A8BDB0C}" type="slidenum">
              <a:rPr lang="en-GB"/>
              <a:pPr/>
              <a:t>‹#›</a:t>
            </a:fld>
            <a:endParaRPr lang="en-GB"/>
          </a:p>
        </p:txBody>
      </p:sp>
    </p:spTree>
    <p:extLst>
      <p:ext uri="{BB962C8B-B14F-4D97-AF65-F5344CB8AC3E}">
        <p14:creationId xmlns:p14="http://schemas.microsoft.com/office/powerpoint/2010/main" val="3270416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A821BBDA-E50D-E842-B0A8-9CF9ECD7B92C}" type="slidenum">
              <a:rPr lang="en-GB"/>
              <a:pPr/>
              <a:t>‹#›</a:t>
            </a:fld>
            <a:endParaRPr lang="en-GB"/>
          </a:p>
        </p:txBody>
      </p:sp>
    </p:spTree>
    <p:extLst>
      <p:ext uri="{BB962C8B-B14F-4D97-AF65-F5344CB8AC3E}">
        <p14:creationId xmlns:p14="http://schemas.microsoft.com/office/powerpoint/2010/main" val="27035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53A88CF4-5668-C942-AE42-9880FB03C54A}" type="slidenum">
              <a:rPr lang="en-GB"/>
              <a:pPr/>
              <a:t>‹#›</a:t>
            </a:fld>
            <a:endParaRPr lang="en-GB"/>
          </a:p>
        </p:txBody>
      </p:sp>
    </p:spTree>
    <p:extLst>
      <p:ext uri="{BB962C8B-B14F-4D97-AF65-F5344CB8AC3E}">
        <p14:creationId xmlns:p14="http://schemas.microsoft.com/office/powerpoint/2010/main" val="240658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CC4A6C5D-CFD8-4D43-96B4-F9F5F18C77E2}" type="slidenum">
              <a:rPr lang="en-GB"/>
              <a:pPr/>
              <a:t>‹#›</a:t>
            </a:fld>
            <a:endParaRPr lang="en-GB"/>
          </a:p>
        </p:txBody>
      </p:sp>
    </p:spTree>
    <p:extLst>
      <p:ext uri="{BB962C8B-B14F-4D97-AF65-F5344CB8AC3E}">
        <p14:creationId xmlns:p14="http://schemas.microsoft.com/office/powerpoint/2010/main" val="16345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807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9CB01D1F-543E-D749-BF01-0429175B3353}" type="slidenum">
              <a:rPr lang="en-GB"/>
              <a:pPr/>
              <a:t>‹#›</a:t>
            </a:fld>
            <a:endParaRPr lang="en-GB"/>
          </a:p>
        </p:txBody>
      </p:sp>
    </p:spTree>
    <p:extLst>
      <p:ext uri="{BB962C8B-B14F-4D97-AF65-F5344CB8AC3E}">
        <p14:creationId xmlns:p14="http://schemas.microsoft.com/office/powerpoint/2010/main" val="224476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1FF97038-9B09-3147-AB0A-31BF6DB32FC3}" type="slidenum">
              <a:rPr lang="en-GB"/>
              <a:pPr/>
              <a:t>‹#›</a:t>
            </a:fld>
            <a:endParaRPr lang="en-GB"/>
          </a:p>
        </p:txBody>
      </p:sp>
    </p:spTree>
    <p:extLst>
      <p:ext uri="{BB962C8B-B14F-4D97-AF65-F5344CB8AC3E}">
        <p14:creationId xmlns:p14="http://schemas.microsoft.com/office/powerpoint/2010/main" val="361467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F2C923D2-0A47-C14D-8D3F-F1BDC63F6EA6}" type="slidenum">
              <a:rPr lang="en-GB"/>
              <a:pPr/>
              <a:t>‹#›</a:t>
            </a:fld>
            <a:endParaRPr lang="en-GB"/>
          </a:p>
        </p:txBody>
      </p:sp>
    </p:spTree>
    <p:extLst>
      <p:ext uri="{BB962C8B-B14F-4D97-AF65-F5344CB8AC3E}">
        <p14:creationId xmlns:p14="http://schemas.microsoft.com/office/powerpoint/2010/main" val="1241544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0CDEC6B9-26CE-8C46-BC7C-83F4D02D4177}" type="slidenum">
              <a:rPr lang="en-GB"/>
              <a:pPr/>
              <a:t>‹#›</a:t>
            </a:fld>
            <a:endParaRPr lang="en-GB"/>
          </a:p>
        </p:txBody>
      </p:sp>
    </p:spTree>
    <p:extLst>
      <p:ext uri="{BB962C8B-B14F-4D97-AF65-F5344CB8AC3E}">
        <p14:creationId xmlns:p14="http://schemas.microsoft.com/office/powerpoint/2010/main" val="42480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111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677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3992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5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142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7043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028"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1" fontAlgn="base" hangingPunct="1">
        <a:spcBef>
          <a:spcPct val="0"/>
        </a:spcBef>
        <a:spcAft>
          <a:spcPct val="0"/>
        </a:spcAft>
        <a:buClr>
          <a:srgbClr val="000000"/>
        </a:buClr>
        <a:buSzPct val="100000"/>
        <a:buFont typeface="Times New Roman" charset="0"/>
        <a:defRPr sz="3000" b="1">
          <a:solidFill>
            <a:srgbClr val="000000"/>
          </a:solidFill>
          <a:latin typeface="GillSans" panose="020B0602020204020204" pitchFamily="34" charset="0"/>
          <a:ea typeface="+mj-ea"/>
          <a:cs typeface="+mj-cs"/>
        </a:defRPr>
      </a:lvl1pPr>
      <a:lvl2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2pPr>
      <a:lvl3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3pPr>
      <a:lvl4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4pPr>
      <a:lvl5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5pPr>
      <a:lvl6pPr marL="25146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7F7F7F"/>
          </a:solidFill>
          <a:latin typeface="GillSans" panose="020B0602020204020204" pitchFamily="34" charset="0"/>
          <a:ea typeface="+mn-ea"/>
          <a:cs typeface="+mn-cs"/>
        </a:defRPr>
      </a:lvl1pPr>
      <a:lvl2pPr marL="742950" indent="-28575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3315"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6"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3"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054"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95280CBA-EF3F-9F45-AD4E-1515D74B50C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5603"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4"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3078"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1CD89A00-22A5-A14B-B7CE-CCDDA27BF9D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artoon dog holding a magnifying glass&#10;&#10;Description automatically generated with medium confidence">
            <a:extLst>
              <a:ext uri="{FF2B5EF4-FFF2-40B4-BE49-F238E27FC236}">
                <a16:creationId xmlns:a16="http://schemas.microsoft.com/office/drawing/2014/main" id="{B443EB99-93A5-3D00-B4A6-E77B4452B989}"/>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5033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bottle, drink, soft drink&#10;&#10;Description automatically generated">
            <a:extLst>
              <a:ext uri="{FF2B5EF4-FFF2-40B4-BE49-F238E27FC236}">
                <a16:creationId xmlns:a16="http://schemas.microsoft.com/office/drawing/2014/main" id="{FEB0E942-2741-B236-3DF4-984483529B75}"/>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91468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close-up of logos&#10;&#10;Description automatically generated with low confidence">
            <a:extLst>
              <a:ext uri="{FF2B5EF4-FFF2-40B4-BE49-F238E27FC236}">
                <a16:creationId xmlns:a16="http://schemas.microsoft.com/office/drawing/2014/main" id="{5A3BE676-9F74-7F16-C7AA-4204E579422A}"/>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9640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oft drink, design, food&#10;&#10;Description automatically generated">
            <a:extLst>
              <a:ext uri="{FF2B5EF4-FFF2-40B4-BE49-F238E27FC236}">
                <a16:creationId xmlns:a16="http://schemas.microsoft.com/office/drawing/2014/main" id="{F6C323E5-2CBC-9B06-D2DF-4C4252A2E64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3640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cartoon, font, graphics&#10;&#10;Description automatically generated">
            <a:extLst>
              <a:ext uri="{FF2B5EF4-FFF2-40B4-BE49-F238E27FC236}">
                <a16:creationId xmlns:a16="http://schemas.microsoft.com/office/drawing/2014/main" id="{E579031E-7336-8A96-BC24-2E7EF1A1883B}"/>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8769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dog holding a magnifying glass&#10;&#10;Description automatically generated">
            <a:extLst>
              <a:ext uri="{FF2B5EF4-FFF2-40B4-BE49-F238E27FC236}">
                <a16:creationId xmlns:a16="http://schemas.microsoft.com/office/drawing/2014/main" id="{B8170580-02A5-979D-7038-4B740C66430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0724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owl of chips and a bag of chips&#10;&#10;Description automatically generated with low confidence">
            <a:extLst>
              <a:ext uri="{FF2B5EF4-FFF2-40B4-BE49-F238E27FC236}">
                <a16:creationId xmlns:a16="http://schemas.microsoft.com/office/drawing/2014/main" id="{D398EFA6-EECA-D8A5-E250-97CD4F044B9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56457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picture containing text, bottle, logo, clipart&#10;&#10;Description automatically generated">
            <a:extLst>
              <a:ext uri="{FF2B5EF4-FFF2-40B4-BE49-F238E27FC236}">
                <a16:creationId xmlns:a16="http://schemas.microsoft.com/office/drawing/2014/main" id="{027351BD-F591-9A43-24AA-EA9111A43B2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3996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oft drink, food&#10;&#10;Description automatically generated">
            <a:extLst>
              <a:ext uri="{FF2B5EF4-FFF2-40B4-BE49-F238E27FC236}">
                <a16:creationId xmlns:a16="http://schemas.microsoft.com/office/drawing/2014/main" id="{5931BF12-12C1-D246-1482-1336D1DE3EE5}"/>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0068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descr="A close-up of a paper&#10;&#10;Description automatically generated with low confidence">
            <a:extLst>
              <a:ext uri="{FF2B5EF4-FFF2-40B4-BE49-F238E27FC236}">
                <a16:creationId xmlns:a16="http://schemas.microsoft.com/office/drawing/2014/main" id="{871D796D-527B-46FD-E89B-5529BC771460}"/>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483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 screenshot, letter, font&#10;&#10;Description automatically generated">
            <a:extLst>
              <a:ext uri="{FF2B5EF4-FFF2-40B4-BE49-F238E27FC236}">
                <a16:creationId xmlns:a16="http://schemas.microsoft.com/office/drawing/2014/main" id="{1ACDA7E6-E537-66F2-2E00-855E0D43127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4872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logo, emblem, trademark&#10;&#10;Description automatically generated">
            <a:extLst>
              <a:ext uri="{FF2B5EF4-FFF2-40B4-BE49-F238E27FC236}">
                <a16:creationId xmlns:a16="http://schemas.microsoft.com/office/drawing/2014/main" id="{6B66F0E6-C8EE-6163-9E17-E0CA17721AD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7877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fruit, food, orange&#10;&#10;Description automatically generated">
            <a:extLst>
              <a:ext uri="{FF2B5EF4-FFF2-40B4-BE49-F238E27FC236}">
                <a16:creationId xmlns:a16="http://schemas.microsoft.com/office/drawing/2014/main" id="{138CB8A7-9E04-17DC-4461-66F99FAD813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9371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818BF0F6-73A2-770D-ED56-99C1141B60F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9211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diagram, screenshot, design&#10;&#10;Description automatically generated">
            <a:extLst>
              <a:ext uri="{FF2B5EF4-FFF2-40B4-BE49-F238E27FC236}">
                <a16:creationId xmlns:a16="http://schemas.microsoft.com/office/drawing/2014/main" id="{035D441F-0D34-3226-3745-DF29E8EA64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16644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graphic design, cartoon, graphics&#10;&#10;Description automatically generated">
            <a:extLst>
              <a:ext uri="{FF2B5EF4-FFF2-40B4-BE49-F238E27FC236}">
                <a16:creationId xmlns:a16="http://schemas.microsoft.com/office/drawing/2014/main" id="{F4367E93-EA79-7E24-3D55-DE3FFCB3C41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4022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descr="A picture containing text, screenshot, font&#10;&#10;Description automatically generated">
            <a:extLst>
              <a:ext uri="{FF2B5EF4-FFF2-40B4-BE49-F238E27FC236}">
                <a16:creationId xmlns:a16="http://schemas.microsoft.com/office/drawing/2014/main" id="{586EE71E-96A6-E8B5-9221-FE3483E0E25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422636245"/>
      </p:ext>
    </p:extLst>
  </p:cSld>
  <p:clrMapOvr>
    <a:masterClrMapping/>
  </p:clrMapOvr>
</p:sld>
</file>

<file path=ppt/theme/theme1.xml><?xml version="1.0" encoding="utf-8"?>
<a:theme xmlns:a="http://schemas.openxmlformats.org/drawingml/2006/main" name="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707</TotalTime>
  <Words>1628</Words>
  <Application>Microsoft Macintosh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Gill Sans MT Pro Bold</vt:lpstr>
      <vt:lpstr>Gill Sans MT Pro Book</vt:lpstr>
      <vt:lpstr>Arial</vt:lpstr>
      <vt:lpstr>Calibri</vt:lpstr>
      <vt:lpstr>GillSans</vt:lpstr>
      <vt:lpstr>Times New Roman</vt:lpstr>
      <vt:lpstr>Default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Elliott</dc:creator>
  <cp:lastModifiedBy>Mital Daya</cp:lastModifiedBy>
  <cp:revision>58</cp:revision>
  <dcterms:created xsi:type="dcterms:W3CDTF">2020-01-28T14:45:04Z</dcterms:created>
  <dcterms:modified xsi:type="dcterms:W3CDTF">2023-07-04T11:02:40Z</dcterms:modified>
</cp:coreProperties>
</file>